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61" r:id="rId6"/>
    <p:sldId id="262" r:id="rId7"/>
    <p:sldId id="263" r:id="rId8"/>
    <p:sldId id="265" r:id="rId9"/>
    <p:sldId id="266" r:id="rId10"/>
    <p:sldId id="267" r:id="rId11"/>
    <p:sldId id="268" r:id="rId12"/>
    <p:sldId id="269" r:id="rId13"/>
    <p:sldId id="264"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p:scale>
          <a:sx n="75" d="100"/>
          <a:sy n="75" d="100"/>
        </p:scale>
        <p:origin x="-123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D4B46AF-0A19-4480-9B18-18E1E45B2A80}" type="datetimeFigureOut">
              <a:rPr lang="en-NZ" smtClean="0"/>
              <a:t>22/05/2017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348619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4B46AF-0A19-4480-9B18-18E1E45B2A80}" type="datetimeFigureOut">
              <a:rPr lang="en-NZ" smtClean="0"/>
              <a:t>22/05/2017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294364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4B46AF-0A19-4480-9B18-18E1E45B2A80}" type="datetimeFigureOut">
              <a:rPr lang="en-NZ" smtClean="0"/>
              <a:t>22/05/2017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301470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4B46AF-0A19-4480-9B18-18E1E45B2A80}" type="datetimeFigureOut">
              <a:rPr lang="en-NZ" smtClean="0"/>
              <a:t>22/05/2017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252416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B46AF-0A19-4480-9B18-18E1E45B2A80}" type="datetimeFigureOut">
              <a:rPr lang="en-NZ" smtClean="0"/>
              <a:t>22/05/2017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169123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D4B46AF-0A19-4480-9B18-18E1E45B2A80}" type="datetimeFigureOut">
              <a:rPr lang="en-NZ" smtClean="0"/>
              <a:t>22/05/2017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48741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D4B46AF-0A19-4480-9B18-18E1E45B2A80}" type="datetimeFigureOut">
              <a:rPr lang="en-NZ" smtClean="0"/>
              <a:t>22/05/2017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358810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D4B46AF-0A19-4480-9B18-18E1E45B2A80}" type="datetimeFigureOut">
              <a:rPr lang="en-NZ" smtClean="0"/>
              <a:t>22/05/2017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304865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B46AF-0A19-4480-9B18-18E1E45B2A80}" type="datetimeFigureOut">
              <a:rPr lang="en-NZ" smtClean="0"/>
              <a:t>22/05/2017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313577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B46AF-0A19-4480-9B18-18E1E45B2A80}" type="datetimeFigureOut">
              <a:rPr lang="en-NZ" smtClean="0"/>
              <a:t>22/05/2017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187038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B46AF-0A19-4480-9B18-18E1E45B2A80}" type="datetimeFigureOut">
              <a:rPr lang="en-NZ" smtClean="0"/>
              <a:t>22/05/2017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FFA2E31-D76A-4326-ACC1-7270787CD489}" type="slidenum">
              <a:rPr lang="en-NZ" smtClean="0"/>
              <a:t>‹#›</a:t>
            </a:fld>
            <a:endParaRPr lang="en-NZ"/>
          </a:p>
        </p:txBody>
      </p:sp>
    </p:spTree>
    <p:extLst>
      <p:ext uri="{BB962C8B-B14F-4D97-AF65-F5344CB8AC3E}">
        <p14:creationId xmlns:p14="http://schemas.microsoft.com/office/powerpoint/2010/main" val="135420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B46AF-0A19-4480-9B18-18E1E45B2A80}" type="datetimeFigureOut">
              <a:rPr lang="en-NZ" smtClean="0"/>
              <a:t>22/05/2017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A2E31-D76A-4326-ACC1-7270787CD489}" type="slidenum">
              <a:rPr lang="en-NZ" smtClean="0"/>
              <a:t>‹#›</a:t>
            </a:fld>
            <a:endParaRPr lang="en-NZ"/>
          </a:p>
        </p:txBody>
      </p:sp>
    </p:spTree>
    <p:extLst>
      <p:ext uri="{BB962C8B-B14F-4D97-AF65-F5344CB8AC3E}">
        <p14:creationId xmlns:p14="http://schemas.microsoft.com/office/powerpoint/2010/main" val="897463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772400" cy="1467594"/>
          </a:xfrm>
        </p:spPr>
        <p:txBody>
          <a:bodyPr>
            <a:noAutofit/>
          </a:bodyPr>
          <a:lstStyle/>
          <a:p>
            <a:r>
              <a:rPr lang="en-NZ" sz="8800" b="1" dirty="0" smtClean="0"/>
              <a:t>Carbon dioxide in Seawater</a:t>
            </a:r>
            <a:endParaRPr lang="en-NZ" sz="8800" b="1" dirty="0"/>
          </a:p>
        </p:txBody>
      </p:sp>
      <p:sp>
        <p:nvSpPr>
          <p:cNvPr id="3" name="Subtitle 2"/>
          <p:cNvSpPr>
            <a:spLocks noGrp="1"/>
          </p:cNvSpPr>
          <p:nvPr>
            <p:ph type="subTitle" idx="1"/>
          </p:nvPr>
        </p:nvSpPr>
        <p:spPr>
          <a:xfrm>
            <a:off x="1371600" y="4509120"/>
            <a:ext cx="6400800" cy="1129680"/>
          </a:xfrm>
        </p:spPr>
        <p:txBody>
          <a:bodyPr>
            <a:normAutofit/>
          </a:bodyPr>
          <a:lstStyle/>
          <a:p>
            <a:r>
              <a:rPr lang="en-NZ" sz="4400" dirty="0" smtClean="0"/>
              <a:t>CO</a:t>
            </a:r>
            <a:r>
              <a:rPr lang="en-NZ" sz="2400" dirty="0" smtClean="0"/>
              <a:t>2</a:t>
            </a:r>
            <a:r>
              <a:rPr lang="en-NZ" sz="4400" dirty="0" smtClean="0"/>
              <a:t>(g) ⇔ CO</a:t>
            </a:r>
            <a:r>
              <a:rPr lang="en-NZ" sz="2400" dirty="0" smtClean="0"/>
              <a:t>2</a:t>
            </a:r>
            <a:r>
              <a:rPr lang="en-NZ" sz="4400" dirty="0" smtClean="0"/>
              <a:t>(</a:t>
            </a:r>
            <a:r>
              <a:rPr lang="en-NZ" sz="4400" dirty="0" err="1" smtClean="0"/>
              <a:t>aq</a:t>
            </a:r>
            <a:endParaRPr lang="en-NZ" sz="4400" dirty="0"/>
          </a:p>
        </p:txBody>
      </p:sp>
    </p:spTree>
    <p:extLst>
      <p:ext uri="{BB962C8B-B14F-4D97-AF65-F5344CB8AC3E}">
        <p14:creationId xmlns:p14="http://schemas.microsoft.com/office/powerpoint/2010/main" val="278836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The ocean–atmosphere system</a:t>
            </a:r>
            <a:endParaRPr lang="en-NZ" b="1" dirty="0"/>
          </a:p>
        </p:txBody>
      </p:sp>
      <p:sp>
        <p:nvSpPr>
          <p:cNvPr id="6" name="Content Placeholder 5"/>
          <p:cNvSpPr>
            <a:spLocks noGrp="1"/>
          </p:cNvSpPr>
          <p:nvPr>
            <p:ph idx="1"/>
          </p:nvPr>
        </p:nvSpPr>
        <p:spPr>
          <a:xfrm>
            <a:off x="457200" y="1600200"/>
            <a:ext cx="8229600" cy="5141168"/>
          </a:xfrm>
        </p:spPr>
        <p:txBody>
          <a:bodyPr>
            <a:normAutofit fontScale="92500" lnSpcReduction="10000"/>
          </a:bodyPr>
          <a:lstStyle/>
          <a:p>
            <a:r>
              <a:rPr lang="en-NZ" dirty="0" smtClean="0"/>
              <a:t>Take a deep breath. It’s possible that among the molecules of the CO</a:t>
            </a:r>
            <a:r>
              <a:rPr lang="en-NZ" sz="2600" dirty="0" smtClean="0"/>
              <a:t>2</a:t>
            </a:r>
            <a:r>
              <a:rPr lang="en-NZ" dirty="0" smtClean="0"/>
              <a:t> you inhaled some were emitted from burning the first tonne of coal in the first steam engine built by James Watt—the engines that powered the Industrial Revolution. Since that first engine began operating, more than 300 </a:t>
            </a:r>
            <a:r>
              <a:rPr lang="en-NZ" dirty="0" err="1" smtClean="0"/>
              <a:t>gigatonnes</a:t>
            </a:r>
            <a:r>
              <a:rPr lang="en-NZ" dirty="0" smtClean="0"/>
              <a:t> of carbon, </a:t>
            </a:r>
            <a:r>
              <a:rPr lang="en-NZ" dirty="0" err="1" smtClean="0"/>
              <a:t>GtC</a:t>
            </a:r>
            <a:r>
              <a:rPr lang="en-NZ" dirty="0" smtClean="0"/>
              <a:t> (≈ 1,100 </a:t>
            </a:r>
            <a:r>
              <a:rPr lang="en-NZ" dirty="0" err="1" smtClean="0"/>
              <a:t>Gt</a:t>
            </a:r>
            <a:r>
              <a:rPr lang="en-NZ" dirty="0" smtClean="0"/>
              <a:t> CO</a:t>
            </a:r>
            <a:r>
              <a:rPr lang="en-NZ" sz="2600" dirty="0" smtClean="0"/>
              <a:t>2</a:t>
            </a:r>
            <a:r>
              <a:rPr lang="en-NZ" dirty="0" smtClean="0"/>
              <a:t>), from the fossil fuel reservoir in this figure have been added to the atmosphere by human activities. About two-thirds is still there, included in the 800 </a:t>
            </a:r>
            <a:r>
              <a:rPr lang="en-NZ" dirty="0" err="1" smtClean="0"/>
              <a:t>GtC</a:t>
            </a:r>
            <a:r>
              <a:rPr lang="en-NZ" dirty="0" smtClean="0"/>
              <a:t> in the figure. Much of the rest is in the ocean.</a:t>
            </a:r>
            <a:endParaRPr lang="en-NZ" dirty="0"/>
          </a:p>
        </p:txBody>
      </p:sp>
    </p:spTree>
    <p:extLst>
      <p:ext uri="{BB962C8B-B14F-4D97-AF65-F5344CB8AC3E}">
        <p14:creationId xmlns:p14="http://schemas.microsoft.com/office/powerpoint/2010/main" val="132192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692696"/>
            <a:ext cx="6335769" cy="557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71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836712"/>
            <a:ext cx="8229600" cy="5289451"/>
          </a:xfrm>
        </p:spPr>
        <p:txBody>
          <a:bodyPr>
            <a:normAutofit fontScale="92500" lnSpcReduction="20000"/>
          </a:bodyPr>
          <a:lstStyle/>
          <a:p>
            <a:r>
              <a:rPr lang="en-NZ" dirty="0" smtClean="0"/>
              <a:t>This figure represents how carbon is stored and interchanged among various reservoirs on Earth. The numbers in the </a:t>
            </a:r>
            <a:r>
              <a:rPr lang="en-NZ" dirty="0" err="1" smtClean="0"/>
              <a:t>labeled</a:t>
            </a:r>
            <a:r>
              <a:rPr lang="en-NZ" dirty="0" smtClean="0"/>
              <a:t> boxes are </a:t>
            </a:r>
            <a:r>
              <a:rPr lang="en-NZ" dirty="0" err="1" smtClean="0"/>
              <a:t>gigatonnes</a:t>
            </a:r>
            <a:r>
              <a:rPr lang="en-NZ" dirty="0" smtClean="0"/>
              <a:t> (1015 g) of carbon, </a:t>
            </a:r>
            <a:r>
              <a:rPr lang="en-NZ" dirty="0" err="1" smtClean="0"/>
              <a:t>GtC</a:t>
            </a:r>
            <a:r>
              <a:rPr lang="en-NZ" dirty="0" smtClean="0"/>
              <a:t>, in that reservoir. The numbers associated with the interchange arrows are approximate annual fluxes, </a:t>
            </a:r>
            <a:r>
              <a:rPr lang="en-NZ" dirty="0" err="1" smtClean="0"/>
              <a:t>GtC•yr</a:t>
            </a:r>
            <a:r>
              <a:rPr lang="en-NZ" dirty="0" smtClean="0"/>
              <a:t>–1, between reservoirs. The numeric values are for 2012. The timescales are an indication of how long it takes a change within the denoted reservoirs to come to equilibrium. Sedimentary rocks, formed from these sediments deep in the Earth over even longer times than here, constitute the largest carbon reservoir of all, about 100,000,000 </a:t>
            </a:r>
            <a:r>
              <a:rPr lang="en-NZ" dirty="0" err="1" smtClean="0"/>
              <a:t>GtC</a:t>
            </a:r>
            <a:r>
              <a:rPr lang="en-NZ" dirty="0" smtClean="0"/>
              <a:t>.</a:t>
            </a:r>
            <a:endParaRPr lang="en-NZ" dirty="0"/>
          </a:p>
        </p:txBody>
      </p:sp>
    </p:spTree>
    <p:extLst>
      <p:ext uri="{BB962C8B-B14F-4D97-AF65-F5344CB8AC3E}">
        <p14:creationId xmlns:p14="http://schemas.microsoft.com/office/powerpoint/2010/main" val="200183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How have scientists found this out?</a:t>
            </a:r>
            <a:endParaRPr lang="en-NZ" b="1"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NZ" dirty="0"/>
              <a:t>T</a:t>
            </a:r>
            <a:r>
              <a:rPr lang="en-NZ" dirty="0" smtClean="0"/>
              <a:t>he oceanography community measure dissolved carbon and the ocean’s </a:t>
            </a:r>
            <a:r>
              <a:rPr lang="en-NZ" dirty="0" err="1" smtClean="0"/>
              <a:t>pH.</a:t>
            </a:r>
            <a:r>
              <a:rPr lang="en-NZ" dirty="0" smtClean="0"/>
              <a:t> </a:t>
            </a:r>
          </a:p>
          <a:p>
            <a:r>
              <a:rPr lang="en-NZ" dirty="0" smtClean="0"/>
              <a:t>They probe its temperature, alkalinity, salinity, and record the presence of tracers like chlorofluorocarbons or helium to find out when the water was last exposed to the atmosphere. </a:t>
            </a:r>
          </a:p>
          <a:p>
            <a:r>
              <a:rPr lang="en-NZ" dirty="0" smtClean="0"/>
              <a:t>By the end of a typical cruise, they will have collected 50,000 or more measurements. And then they go out the next year to repeat it all again, and they have done this for more than three decades.</a:t>
            </a:r>
            <a:endParaRPr lang="en-NZ" dirty="0"/>
          </a:p>
        </p:txBody>
      </p:sp>
    </p:spTree>
    <p:extLst>
      <p:ext uri="{BB962C8B-B14F-4D97-AF65-F5344CB8AC3E}">
        <p14:creationId xmlns:p14="http://schemas.microsoft.com/office/powerpoint/2010/main" val="306103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565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91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smtClean="0"/>
              <a:t>As we release more CO</a:t>
            </a:r>
            <a:r>
              <a:rPr lang="en-NZ" sz="2400" dirty="0" smtClean="0"/>
              <a:t>2</a:t>
            </a:r>
            <a:r>
              <a:rPr lang="en-NZ" dirty="0" smtClean="0"/>
              <a:t> into the atmosphere due to our activities, and global temperatures increase, would you expect there to be more or less carbon dioxide dissolving in the ocean?</a:t>
            </a:r>
            <a:endParaRPr lang="en-NZ" dirty="0"/>
          </a:p>
        </p:txBody>
      </p:sp>
    </p:spTree>
    <p:extLst>
      <p:ext uri="{BB962C8B-B14F-4D97-AF65-F5344CB8AC3E}">
        <p14:creationId xmlns:p14="http://schemas.microsoft.com/office/powerpoint/2010/main" val="336070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543961" y="3898663"/>
            <a:ext cx="8229600" cy="2256100"/>
          </a:xfrm>
        </p:spPr>
        <p:txBody>
          <a:bodyPr>
            <a:normAutofit fontScale="92500" lnSpcReduction="10000"/>
          </a:bodyPr>
          <a:lstStyle/>
          <a:p>
            <a:endParaRPr lang="en-NZ" dirty="0" smtClean="0"/>
          </a:p>
          <a:p>
            <a:r>
              <a:rPr lang="en-NZ" dirty="0" smtClean="0"/>
              <a:t>The concentration of carbon dioxide (CO2) in ocean water (y axis) depends on the amount of CO2 in the atmosphere (shaded curves) and the temperature of the water (x axis). </a:t>
            </a:r>
            <a:endParaRPr lang="en-NZ" dirty="0"/>
          </a:p>
          <a:p>
            <a:endParaRPr lang="en-NZ" dirty="0" smtClean="0"/>
          </a:p>
          <a:p>
            <a:endParaRPr lang="en-NZ" dirty="0"/>
          </a:p>
          <a:p>
            <a:endParaRPr lang="en-NZ" dirty="0" smtClean="0"/>
          </a:p>
          <a:p>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6672"/>
            <a:ext cx="5862155" cy="391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93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r>
              <a:rPr lang="en-NZ" dirty="0"/>
              <a:t>A</a:t>
            </a:r>
            <a:r>
              <a:rPr lang="en-NZ" dirty="0" smtClean="0"/>
              <a:t>s water temperature </a:t>
            </a:r>
            <a:r>
              <a:rPr lang="en-NZ" b="1" i="1" dirty="0" smtClean="0"/>
              <a:t>increases</a:t>
            </a:r>
            <a:r>
              <a:rPr lang="en-NZ" dirty="0" smtClean="0"/>
              <a:t>, its ability dissolve CO</a:t>
            </a:r>
            <a:r>
              <a:rPr lang="en-NZ" sz="2400" dirty="0" smtClean="0"/>
              <a:t>2</a:t>
            </a:r>
            <a:r>
              <a:rPr lang="en-NZ" dirty="0" smtClean="0"/>
              <a:t> </a:t>
            </a:r>
            <a:r>
              <a:rPr lang="en-NZ" b="1" i="1" dirty="0" smtClean="0"/>
              <a:t>decreases. </a:t>
            </a:r>
          </a:p>
          <a:p>
            <a:r>
              <a:rPr lang="en-NZ" dirty="0" smtClean="0"/>
              <a:t>Global warming is expected to </a:t>
            </a:r>
            <a:r>
              <a:rPr lang="en-NZ" b="1" i="1" dirty="0" smtClean="0"/>
              <a:t>reduce </a:t>
            </a:r>
            <a:r>
              <a:rPr lang="en-NZ" dirty="0" smtClean="0"/>
              <a:t>the ocean’s ability to absorb CO</a:t>
            </a:r>
            <a:r>
              <a:rPr lang="en-NZ" sz="2400" dirty="0" smtClean="0"/>
              <a:t>2</a:t>
            </a:r>
            <a:r>
              <a:rPr lang="en-NZ" dirty="0" smtClean="0"/>
              <a:t>, </a:t>
            </a:r>
            <a:r>
              <a:rPr lang="en-NZ" b="1" i="1" dirty="0" smtClean="0"/>
              <a:t>leaving more in the atmosphere</a:t>
            </a:r>
            <a:r>
              <a:rPr lang="en-NZ" dirty="0" smtClean="0"/>
              <a:t>…which will lead to even </a:t>
            </a:r>
            <a:r>
              <a:rPr lang="en-NZ" b="1" i="1" dirty="0" smtClean="0"/>
              <a:t>higher temperatures</a:t>
            </a:r>
            <a:r>
              <a:rPr lang="en-NZ" dirty="0" smtClean="0"/>
              <a:t>. </a:t>
            </a:r>
            <a:endParaRPr lang="en-NZ" dirty="0"/>
          </a:p>
        </p:txBody>
      </p:sp>
    </p:spTree>
    <p:extLst>
      <p:ext uri="{BB962C8B-B14F-4D97-AF65-F5344CB8AC3E}">
        <p14:creationId xmlns:p14="http://schemas.microsoft.com/office/powerpoint/2010/main" val="274758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smtClean="0"/>
              <a:t> As temperatures rise, carbon dioxide </a:t>
            </a:r>
            <a:r>
              <a:rPr lang="en-NZ" b="1" i="1" dirty="0" smtClean="0"/>
              <a:t>leaks out of the ocean </a:t>
            </a:r>
            <a:r>
              <a:rPr lang="en-NZ" dirty="0" smtClean="0"/>
              <a:t>like a glass of root beer going flat on a warm day. </a:t>
            </a:r>
          </a:p>
          <a:p>
            <a:r>
              <a:rPr lang="en-NZ" b="1" i="1" dirty="0" smtClean="0"/>
              <a:t>Carbonate gets used up </a:t>
            </a:r>
            <a:r>
              <a:rPr lang="en-NZ" dirty="0" smtClean="0"/>
              <a:t>and has to be re-stocked by </a:t>
            </a:r>
            <a:r>
              <a:rPr lang="en-NZ" b="1" i="1" dirty="0" smtClean="0"/>
              <a:t>upwelling of deeper waters</a:t>
            </a:r>
            <a:r>
              <a:rPr lang="en-NZ" dirty="0" smtClean="0"/>
              <a:t>, which are rich in carbonate dissolved from limestone and other rocks.</a:t>
            </a:r>
            <a:endParaRPr lang="en-NZ" dirty="0"/>
          </a:p>
        </p:txBody>
      </p:sp>
    </p:spTree>
    <p:extLst>
      <p:ext uri="{BB962C8B-B14F-4D97-AF65-F5344CB8AC3E}">
        <p14:creationId xmlns:p14="http://schemas.microsoft.com/office/powerpoint/2010/main" val="488189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0"/>
            <a:ext cx="8229600" cy="6126163"/>
          </a:xfrm>
        </p:spPr>
        <p:txBody>
          <a:bodyPr/>
          <a:lstStyle/>
          <a:p>
            <a:r>
              <a:rPr lang="en-NZ" dirty="0" smtClean="0"/>
              <a:t>In the centre of the ocean, wind-driven currents bring cool waters and fresh carbonate to the surface. </a:t>
            </a:r>
          </a:p>
          <a:p>
            <a:r>
              <a:rPr lang="en-NZ" dirty="0" smtClean="0"/>
              <a:t>The new water takes up yet more carbon to match the atmosphere, while the old water carries the carbon it has captured into the ocean.</a:t>
            </a:r>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669674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01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908720"/>
            <a:ext cx="8229600" cy="5832648"/>
          </a:xfrm>
        </p:spPr>
        <p:txBody>
          <a:bodyPr>
            <a:normAutofit fontScale="92500" lnSpcReduction="10000"/>
          </a:bodyPr>
          <a:lstStyle/>
          <a:p>
            <a:r>
              <a:rPr lang="en-NZ" dirty="0" smtClean="0"/>
              <a:t>The warmer the surface water becomes, the harder it is for winds to mix the surface layers with the deeper layers. </a:t>
            </a:r>
          </a:p>
          <a:p>
            <a:r>
              <a:rPr lang="en-NZ" dirty="0" smtClean="0"/>
              <a:t>The ocean settles into layers, or stratifies. </a:t>
            </a:r>
          </a:p>
          <a:p>
            <a:r>
              <a:rPr lang="en-NZ" dirty="0" smtClean="0"/>
              <a:t>Without an infusion of fresh carbonate-rich water from below, the surface water saturates with carbon dioxide. </a:t>
            </a:r>
          </a:p>
          <a:p>
            <a:r>
              <a:rPr lang="en-NZ" dirty="0" smtClean="0"/>
              <a:t>The stagnant water also supports fewer phytoplankton, and carbon dioxide uptake from photosynthesis slows. In short, stratification cuts down the amount of carbon the ocean can take up.</a:t>
            </a:r>
            <a:endParaRPr lang="en-NZ" dirty="0"/>
          </a:p>
        </p:txBody>
      </p:sp>
    </p:spTree>
    <p:extLst>
      <p:ext uri="{BB962C8B-B14F-4D97-AF65-F5344CB8AC3E}">
        <p14:creationId xmlns:p14="http://schemas.microsoft.com/office/powerpoint/2010/main" val="2401120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Ocean currents</a:t>
            </a:r>
            <a:endParaRPr lang="en-NZ" b="1" dirty="0"/>
          </a:p>
        </p:txBody>
      </p:sp>
      <p:sp>
        <p:nvSpPr>
          <p:cNvPr id="3" name="Content Placeholder 2"/>
          <p:cNvSpPr>
            <a:spLocks noGrp="1"/>
          </p:cNvSpPr>
          <p:nvPr>
            <p:ph idx="1"/>
          </p:nvPr>
        </p:nvSpPr>
        <p:spPr>
          <a:xfrm>
            <a:off x="457200" y="5085184"/>
            <a:ext cx="8229600" cy="1040979"/>
          </a:xfrm>
        </p:spPr>
        <p:txBody>
          <a:bodyPr>
            <a:normAutofit fontScale="92500"/>
          </a:bodyPr>
          <a:lstStyle/>
          <a:p>
            <a:r>
              <a:rPr lang="en-NZ" dirty="0" smtClean="0"/>
              <a:t>The global oceans are connected by deep currents (blue lines) and surface currents (red). </a:t>
            </a:r>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96752"/>
            <a:ext cx="6172150" cy="357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16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a:bodyPr>
          <a:lstStyle/>
          <a:p>
            <a:r>
              <a:rPr lang="en-NZ" dirty="0" smtClean="0"/>
              <a:t>Carbon from the atmosphere </a:t>
            </a:r>
            <a:r>
              <a:rPr lang="en-NZ" b="1" i="1" dirty="0" smtClean="0"/>
              <a:t>enters</a:t>
            </a:r>
            <a:r>
              <a:rPr lang="en-NZ" dirty="0" smtClean="0"/>
              <a:t> the ocean depths in areas of </a:t>
            </a:r>
            <a:r>
              <a:rPr lang="en-NZ" b="1" i="1" dirty="0" smtClean="0"/>
              <a:t>deep water </a:t>
            </a:r>
            <a:r>
              <a:rPr lang="en-NZ" dirty="0" smtClean="0"/>
              <a:t>formation in the North Atlantic and offshore of the Antarctic Peninsula. </a:t>
            </a:r>
          </a:p>
          <a:p>
            <a:r>
              <a:rPr lang="en-NZ" dirty="0" smtClean="0"/>
              <a:t>Where deep currents rise </a:t>
            </a:r>
            <a:r>
              <a:rPr lang="en-NZ" b="1" i="1" dirty="0" smtClean="0"/>
              <a:t>towards the surface</a:t>
            </a:r>
            <a:r>
              <a:rPr lang="en-NZ" dirty="0" smtClean="0"/>
              <a:t>, they can release “fossil” carbon dioxide stored centuries ago. </a:t>
            </a:r>
            <a:endParaRPr lang="en-NZ" dirty="0"/>
          </a:p>
        </p:txBody>
      </p:sp>
    </p:spTree>
    <p:extLst>
      <p:ext uri="{BB962C8B-B14F-4D97-AF65-F5344CB8AC3E}">
        <p14:creationId xmlns:p14="http://schemas.microsoft.com/office/powerpoint/2010/main" val="3908731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672</Words>
  <Application>Microsoft Office PowerPoint</Application>
  <PresentationFormat>On-screen Show (4:3)</PresentationFormat>
  <Paragraphs>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Carbon dioxide in Seawater</vt:lpstr>
      <vt:lpstr>PowerPoint Presentation</vt:lpstr>
      <vt:lpstr>PowerPoint Presentation</vt:lpstr>
      <vt:lpstr>PowerPoint Presentation</vt:lpstr>
      <vt:lpstr>PowerPoint Presentation</vt:lpstr>
      <vt:lpstr>PowerPoint Presentation</vt:lpstr>
      <vt:lpstr>PowerPoint Presentation</vt:lpstr>
      <vt:lpstr>Ocean currents</vt:lpstr>
      <vt:lpstr>PowerPoint Presentation</vt:lpstr>
      <vt:lpstr>The ocean–atmosphere system</vt:lpstr>
      <vt:lpstr>PowerPoint Presentation</vt:lpstr>
      <vt:lpstr>PowerPoint Presentation</vt:lpstr>
      <vt:lpstr>How have scientists found this out?</vt:lpstr>
      <vt:lpstr>PowerPoint Presentation</vt:lpstr>
    </vt:vector>
  </TitlesOfParts>
  <Company>Ministry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CO2 and Solubility</dc:title>
  <dc:creator>Nicky Voss</dc:creator>
  <cp:lastModifiedBy>Nicky Voss</cp:lastModifiedBy>
  <cp:revision>9</cp:revision>
  <dcterms:created xsi:type="dcterms:W3CDTF">2017-05-22T01:15:08Z</dcterms:created>
  <dcterms:modified xsi:type="dcterms:W3CDTF">2017-05-22T22:25:10Z</dcterms:modified>
</cp:coreProperties>
</file>