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B549-B45D-455B-BF35-8CFAB691BAAF}" type="datetimeFigureOut">
              <a:rPr lang="en-NZ" smtClean="0"/>
              <a:t>2/04/2014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60E1C-E4C9-40FD-A4F7-EF1806798F7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97753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B549-B45D-455B-BF35-8CFAB691BAAF}" type="datetimeFigureOut">
              <a:rPr lang="en-NZ" smtClean="0"/>
              <a:t>2/04/2014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60E1C-E4C9-40FD-A4F7-EF1806798F7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34204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B549-B45D-455B-BF35-8CFAB691BAAF}" type="datetimeFigureOut">
              <a:rPr lang="en-NZ" smtClean="0"/>
              <a:t>2/04/2014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60E1C-E4C9-40FD-A4F7-EF1806798F7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13692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B549-B45D-455B-BF35-8CFAB691BAAF}" type="datetimeFigureOut">
              <a:rPr lang="en-NZ" smtClean="0"/>
              <a:t>2/04/2014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60E1C-E4C9-40FD-A4F7-EF1806798F7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82704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B549-B45D-455B-BF35-8CFAB691BAAF}" type="datetimeFigureOut">
              <a:rPr lang="en-NZ" smtClean="0"/>
              <a:t>2/04/2014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60E1C-E4C9-40FD-A4F7-EF1806798F7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70372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B549-B45D-455B-BF35-8CFAB691BAAF}" type="datetimeFigureOut">
              <a:rPr lang="en-NZ" smtClean="0"/>
              <a:t>2/04/2014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60E1C-E4C9-40FD-A4F7-EF1806798F7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03788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B549-B45D-455B-BF35-8CFAB691BAAF}" type="datetimeFigureOut">
              <a:rPr lang="en-NZ" smtClean="0"/>
              <a:t>2/04/2014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60E1C-E4C9-40FD-A4F7-EF1806798F7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90767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B549-B45D-455B-BF35-8CFAB691BAAF}" type="datetimeFigureOut">
              <a:rPr lang="en-NZ" smtClean="0"/>
              <a:t>2/04/2014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60E1C-E4C9-40FD-A4F7-EF1806798F7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63572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B549-B45D-455B-BF35-8CFAB691BAAF}" type="datetimeFigureOut">
              <a:rPr lang="en-NZ" smtClean="0"/>
              <a:t>2/04/2014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60E1C-E4C9-40FD-A4F7-EF1806798F7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43230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B549-B45D-455B-BF35-8CFAB691BAAF}" type="datetimeFigureOut">
              <a:rPr lang="en-NZ" smtClean="0"/>
              <a:t>2/04/2014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60E1C-E4C9-40FD-A4F7-EF1806798F7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82250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B549-B45D-455B-BF35-8CFAB691BAAF}" type="datetimeFigureOut">
              <a:rPr lang="en-NZ" smtClean="0"/>
              <a:t>2/04/2014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60E1C-E4C9-40FD-A4F7-EF1806798F7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24537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7B549-B45D-455B-BF35-8CFAB691BAAF}" type="datetimeFigureOut">
              <a:rPr lang="en-NZ" smtClean="0"/>
              <a:t>2/04/2014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60E1C-E4C9-40FD-A4F7-EF1806798F7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89844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Homeostasis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Year 13 Biology</a:t>
            </a:r>
          </a:p>
          <a:p>
            <a:r>
              <a:rPr lang="en-NZ" dirty="0" smtClean="0"/>
              <a:t>NCEA Level 3</a:t>
            </a:r>
            <a:endParaRPr lang="en-NZ" dirty="0"/>
          </a:p>
        </p:txBody>
      </p:sp>
      <p:pic>
        <p:nvPicPr>
          <p:cNvPr id="1026" name="Picture 2" descr="670px-Treat-Hypothermia-Step-1Bullet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836712"/>
            <a:ext cx="1977429" cy="1492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128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Homeostasis - definition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NZ" dirty="0" smtClean="0"/>
              <a:t>Maintenance of a consistent internal environment (of all or part of the body)</a:t>
            </a:r>
          </a:p>
          <a:p>
            <a:pPr lvl="1">
              <a:lnSpc>
                <a:spcPct val="150000"/>
              </a:lnSpc>
            </a:pPr>
            <a:r>
              <a:rPr lang="en-NZ" i="1" dirty="0" err="1" smtClean="0"/>
              <a:t>Homeo</a:t>
            </a:r>
            <a:r>
              <a:rPr lang="en-NZ" dirty="0" smtClean="0"/>
              <a:t> = same </a:t>
            </a:r>
          </a:p>
          <a:p>
            <a:pPr lvl="1">
              <a:lnSpc>
                <a:spcPct val="150000"/>
              </a:lnSpc>
            </a:pPr>
            <a:r>
              <a:rPr lang="en-NZ" i="1" dirty="0" smtClean="0"/>
              <a:t>Stasis</a:t>
            </a:r>
            <a:r>
              <a:rPr lang="en-NZ" dirty="0" smtClean="0"/>
              <a:t> = state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0751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Examples of Homeostasis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Blood volume</a:t>
            </a:r>
          </a:p>
          <a:p>
            <a:pPr lvl="1"/>
            <a:r>
              <a:rPr lang="en-NZ" dirty="0" smtClean="0"/>
              <a:t>Dehydrated</a:t>
            </a:r>
          </a:p>
          <a:p>
            <a:pPr lvl="2"/>
            <a:r>
              <a:rPr lang="en-NZ" dirty="0" smtClean="0"/>
              <a:t>Produce less urine</a:t>
            </a:r>
          </a:p>
          <a:p>
            <a:pPr lvl="2"/>
            <a:r>
              <a:rPr lang="en-NZ" dirty="0" smtClean="0"/>
              <a:t>Feel thirsty to encourage you to drink</a:t>
            </a:r>
          </a:p>
          <a:p>
            <a:pPr lvl="1"/>
            <a:r>
              <a:rPr lang="en-NZ" dirty="0" smtClean="0"/>
              <a:t>Over hydrated</a:t>
            </a:r>
          </a:p>
          <a:p>
            <a:pPr lvl="2"/>
            <a:r>
              <a:rPr lang="en-NZ" dirty="0" smtClean="0"/>
              <a:t>Produce more urine</a:t>
            </a:r>
          </a:p>
          <a:p>
            <a:pPr lvl="2"/>
            <a:r>
              <a:rPr lang="en-NZ" dirty="0" smtClean="0"/>
              <a:t>Do not feel thirsty</a:t>
            </a:r>
          </a:p>
          <a:p>
            <a:r>
              <a:rPr lang="en-NZ" dirty="0" smtClean="0"/>
              <a:t>Cold weather</a:t>
            </a:r>
          </a:p>
          <a:p>
            <a:pPr lvl="1"/>
            <a:r>
              <a:rPr lang="en-NZ" dirty="0" smtClean="0"/>
              <a:t>Lose heat </a:t>
            </a:r>
            <a:r>
              <a:rPr lang="en-NZ" dirty="0" smtClean="0">
                <a:sym typeface="Wingdings 3"/>
              </a:rPr>
              <a:t></a:t>
            </a:r>
            <a:r>
              <a:rPr lang="en-NZ" dirty="0" smtClean="0"/>
              <a:t> appetite increases</a:t>
            </a:r>
          </a:p>
        </p:txBody>
      </p:sp>
    </p:spTree>
    <p:extLst>
      <p:ext uri="{BB962C8B-B14F-4D97-AF65-F5344CB8AC3E}">
        <p14:creationId xmlns:p14="http://schemas.microsoft.com/office/powerpoint/2010/main" val="113554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Components of a Homeostatic System</a:t>
            </a:r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340663" y="2636809"/>
            <a:ext cx="990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Stimulus</a:t>
            </a:r>
            <a:endParaRPr lang="en-NZ" dirty="0"/>
          </a:p>
        </p:txBody>
      </p:sp>
      <p:sp>
        <p:nvSpPr>
          <p:cNvPr id="5" name="Oval 4"/>
          <p:cNvSpPr/>
          <p:nvPr/>
        </p:nvSpPr>
        <p:spPr>
          <a:xfrm>
            <a:off x="1979712" y="2353423"/>
            <a:ext cx="165618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/>
              <a:t>Receptor</a:t>
            </a:r>
            <a:endParaRPr lang="en-NZ" dirty="0"/>
          </a:p>
        </p:txBody>
      </p:sp>
      <p:sp>
        <p:nvSpPr>
          <p:cNvPr id="6" name="Oval 5"/>
          <p:cNvSpPr/>
          <p:nvPr/>
        </p:nvSpPr>
        <p:spPr>
          <a:xfrm>
            <a:off x="5148064" y="2353423"/>
            <a:ext cx="165618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/>
              <a:t>Effector</a:t>
            </a:r>
            <a:endParaRPr lang="en-NZ" dirty="0"/>
          </a:p>
        </p:txBody>
      </p:sp>
      <p:sp>
        <p:nvSpPr>
          <p:cNvPr id="7" name="TextBox 6"/>
          <p:cNvSpPr txBox="1"/>
          <p:nvPr/>
        </p:nvSpPr>
        <p:spPr>
          <a:xfrm>
            <a:off x="7452320" y="2636809"/>
            <a:ext cx="108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Response</a:t>
            </a:r>
            <a:endParaRPr lang="en-NZ" dirty="0"/>
          </a:p>
        </p:txBody>
      </p:sp>
      <p:sp>
        <p:nvSpPr>
          <p:cNvPr id="8" name="Right Arrow 7"/>
          <p:cNvSpPr/>
          <p:nvPr/>
        </p:nvSpPr>
        <p:spPr>
          <a:xfrm>
            <a:off x="1331640" y="2821475"/>
            <a:ext cx="50405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ight Arrow 8"/>
          <p:cNvSpPr/>
          <p:nvPr/>
        </p:nvSpPr>
        <p:spPr>
          <a:xfrm>
            <a:off x="6941305" y="2798320"/>
            <a:ext cx="50405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Right Arrow 9"/>
          <p:cNvSpPr/>
          <p:nvPr/>
        </p:nvSpPr>
        <p:spPr>
          <a:xfrm>
            <a:off x="3779912" y="2636809"/>
            <a:ext cx="1224136" cy="3693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TextBox 10"/>
          <p:cNvSpPr txBox="1"/>
          <p:nvPr/>
        </p:nvSpPr>
        <p:spPr>
          <a:xfrm>
            <a:off x="3563888" y="2060848"/>
            <a:ext cx="16730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dirty="0" smtClean="0"/>
              <a:t>Communication</a:t>
            </a:r>
          </a:p>
          <a:p>
            <a:pPr algn="ctr"/>
            <a:r>
              <a:rPr lang="en-NZ" dirty="0" smtClean="0"/>
              <a:t>system</a:t>
            </a:r>
            <a:endParaRPr lang="en-NZ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67544" y="3429001"/>
            <a:ext cx="8229600" cy="2952328"/>
          </a:xfrm>
        </p:spPr>
        <p:txBody>
          <a:bodyPr>
            <a:normAutofit lnSpcReduction="10000"/>
          </a:bodyPr>
          <a:lstStyle/>
          <a:p>
            <a:r>
              <a:rPr lang="en-NZ" dirty="0" smtClean="0"/>
              <a:t>The body must be able to detect a change</a:t>
            </a:r>
          </a:p>
          <a:p>
            <a:pPr lvl="1"/>
            <a:r>
              <a:rPr lang="en-NZ" dirty="0" smtClean="0"/>
              <a:t>Stimulus is detected by a receptor</a:t>
            </a:r>
          </a:p>
          <a:p>
            <a:r>
              <a:rPr lang="en-NZ" dirty="0" smtClean="0"/>
              <a:t>One or more effector(s) bring about a response</a:t>
            </a:r>
          </a:p>
          <a:p>
            <a:pPr lvl="1"/>
            <a:r>
              <a:rPr lang="en-NZ" dirty="0" smtClean="0"/>
              <a:t>Receptors linked to effectors by a communication system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6531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Communication Systems</a:t>
            </a:r>
            <a:endParaRPr lang="en-N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4601292"/>
              </p:ext>
            </p:extLst>
          </p:nvPr>
        </p:nvGraphicFramePr>
        <p:xfrm>
          <a:off x="467544" y="1340768"/>
          <a:ext cx="8229600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2880320"/>
                <a:gridCol w="3117032"/>
              </a:tblGrid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Feature: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Nervous Systems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Endocrine System (hormones)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Route Travelled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Specific pathways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Via blood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Time to reach target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Milliseconds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Seconds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Cells reached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Only those at the end of the nerve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Entire body (not</a:t>
                      </a:r>
                      <a:r>
                        <a:rPr lang="en-NZ" baseline="0" dirty="0" smtClean="0"/>
                        <a:t> all cells respond)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Strength</a:t>
                      </a:r>
                      <a:r>
                        <a:rPr lang="en-NZ" baseline="0" dirty="0" smtClean="0"/>
                        <a:t> of signal indicated by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Frequency of impulses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Concentration of hormone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Duration of signal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Millisecond for each impulse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Minutes to hours or days</a:t>
                      </a:r>
                      <a:endParaRPr lang="en-N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44174" y="4221088"/>
            <a:ext cx="8229600" cy="295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Nervous system used for rapid responses</a:t>
            </a:r>
          </a:p>
          <a:p>
            <a:pPr lvl="1"/>
            <a:r>
              <a:rPr lang="en-NZ" dirty="0" smtClean="0"/>
              <a:t>Skeletal muscles</a:t>
            </a:r>
          </a:p>
          <a:p>
            <a:r>
              <a:rPr lang="en-NZ" dirty="0" smtClean="0"/>
              <a:t>Hormones are used for prolonged responses</a:t>
            </a:r>
          </a:p>
          <a:p>
            <a:pPr lvl="1"/>
            <a:r>
              <a:rPr lang="en-NZ" dirty="0" smtClean="0"/>
              <a:t>Lack of food or water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2055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Homeostasis involves Feedback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en-NZ" dirty="0" smtClean="0"/>
              <a:t>Detection of change away </a:t>
            </a:r>
            <a:r>
              <a:rPr lang="en-NZ" dirty="0" smtClean="0"/>
              <a:t>‘normal’</a:t>
            </a:r>
            <a:endParaRPr lang="en-NZ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NZ" dirty="0" smtClean="0"/>
              <a:t>e.g. CO</a:t>
            </a:r>
            <a:r>
              <a:rPr lang="en-NZ" baseline="-25000" dirty="0" smtClean="0"/>
              <a:t>2</a:t>
            </a:r>
            <a:r>
              <a:rPr lang="en-NZ" dirty="0" smtClean="0"/>
              <a:t> levels during exercise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19509" y="2854576"/>
            <a:ext cx="22127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/>
              <a:t>Increased rate of CO</a:t>
            </a:r>
            <a:r>
              <a:rPr lang="en-NZ" sz="2400" baseline="-25000" dirty="0" smtClean="0"/>
              <a:t>2</a:t>
            </a:r>
            <a:r>
              <a:rPr lang="en-NZ" sz="2400" dirty="0" smtClean="0"/>
              <a:t> excretion</a:t>
            </a:r>
            <a:endParaRPr lang="en-NZ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444208" y="4365104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/>
              <a:t>Increased breathing rate</a:t>
            </a:r>
            <a:endParaRPr lang="en-NZ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567181" y="4509120"/>
            <a:ext cx="22127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b="1" dirty="0" smtClean="0"/>
              <a:t>Normal blood CO</a:t>
            </a:r>
            <a:r>
              <a:rPr lang="en-NZ" sz="2400" b="1" baseline="-25000" dirty="0" smtClean="0"/>
              <a:t>2</a:t>
            </a:r>
            <a:r>
              <a:rPr lang="en-NZ" sz="2400" b="1" dirty="0" smtClean="0"/>
              <a:t> (set point)</a:t>
            </a:r>
            <a:endParaRPr lang="en-NZ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454230" y="5949280"/>
            <a:ext cx="17739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/>
              <a:t>CO</a:t>
            </a:r>
            <a:r>
              <a:rPr lang="en-NZ" sz="2400" baseline="-25000" dirty="0" smtClean="0"/>
              <a:t>2</a:t>
            </a:r>
            <a:r>
              <a:rPr lang="en-NZ" sz="2400" dirty="0" smtClean="0"/>
              <a:t> levels in blood rise</a:t>
            </a:r>
            <a:endParaRPr lang="en-NZ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5895488"/>
            <a:ext cx="2572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/>
              <a:t>Increased muscular activity</a:t>
            </a:r>
            <a:endParaRPr lang="en-NZ" sz="2400" dirty="0"/>
          </a:p>
        </p:txBody>
      </p:sp>
      <p:sp>
        <p:nvSpPr>
          <p:cNvPr id="12" name="Bent Arrow 11"/>
          <p:cNvSpPr/>
          <p:nvPr/>
        </p:nvSpPr>
        <p:spPr>
          <a:xfrm>
            <a:off x="616070" y="5658611"/>
            <a:ext cx="1861939" cy="323165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solidFill>
                <a:schemeClr val="tx1"/>
              </a:solidFill>
            </a:endParaRPr>
          </a:p>
        </p:txBody>
      </p:sp>
      <p:sp>
        <p:nvSpPr>
          <p:cNvPr id="23" name="Bent-Up Arrow 22"/>
          <p:cNvSpPr/>
          <p:nvPr/>
        </p:nvSpPr>
        <p:spPr>
          <a:xfrm rot="16200000">
            <a:off x="6585344" y="3138087"/>
            <a:ext cx="1728194" cy="1445919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4" name="Bent-Up Arrow 23"/>
          <p:cNvSpPr/>
          <p:nvPr/>
        </p:nvSpPr>
        <p:spPr>
          <a:xfrm rot="10800000">
            <a:off x="2306684" y="3038564"/>
            <a:ext cx="2193308" cy="1445919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5" name="Bent-Up Arrow 24"/>
          <p:cNvSpPr/>
          <p:nvPr/>
        </p:nvSpPr>
        <p:spPr>
          <a:xfrm>
            <a:off x="6156176" y="5157192"/>
            <a:ext cx="2193308" cy="1445919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6" name="Bent-Up Arrow 25"/>
          <p:cNvSpPr/>
          <p:nvPr/>
        </p:nvSpPr>
        <p:spPr>
          <a:xfrm rot="5400000">
            <a:off x="2850831" y="5006154"/>
            <a:ext cx="1282099" cy="2016224"/>
          </a:xfrm>
          <a:prstGeom prst="bentUpArrow">
            <a:avLst>
              <a:gd name="adj1" fmla="val 25000"/>
              <a:gd name="adj2" fmla="val 23274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8684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Feedback loops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NZ" dirty="0" smtClean="0"/>
              <a:t>The higher blood CO</a:t>
            </a:r>
            <a:r>
              <a:rPr lang="en-NZ" baseline="-25000" dirty="0" smtClean="0"/>
              <a:t>2</a:t>
            </a:r>
            <a:r>
              <a:rPr lang="en-NZ" dirty="0" smtClean="0"/>
              <a:t> levels rises ABOVE normal, the greater the stimulation of breathing muscles</a:t>
            </a:r>
          </a:p>
          <a:p>
            <a:pPr lvl="1">
              <a:lnSpc>
                <a:spcPct val="150000"/>
              </a:lnSpc>
            </a:pPr>
            <a:r>
              <a:rPr lang="en-NZ" dirty="0" smtClean="0"/>
              <a:t>more CO</a:t>
            </a:r>
            <a:r>
              <a:rPr lang="en-NZ" baseline="-25000" dirty="0" smtClean="0"/>
              <a:t>2</a:t>
            </a:r>
            <a:r>
              <a:rPr lang="en-NZ" dirty="0" smtClean="0"/>
              <a:t> is excreted</a:t>
            </a:r>
            <a:endParaRPr lang="en-NZ" dirty="0"/>
          </a:p>
          <a:p>
            <a:pPr>
              <a:lnSpc>
                <a:spcPct val="150000"/>
              </a:lnSpc>
            </a:pPr>
            <a:r>
              <a:rPr lang="en-NZ" dirty="0" smtClean="0"/>
              <a:t>This is an example of a NEGATIVE FEEDBACK</a:t>
            </a:r>
          </a:p>
          <a:p>
            <a:pPr>
              <a:lnSpc>
                <a:spcPct val="150000"/>
              </a:lnSpc>
            </a:pPr>
            <a:r>
              <a:rPr lang="en-NZ" dirty="0" smtClean="0"/>
              <a:t>CO</a:t>
            </a:r>
            <a:r>
              <a:rPr lang="en-NZ" baseline="-25000" dirty="0" smtClean="0"/>
              <a:t>2</a:t>
            </a:r>
            <a:r>
              <a:rPr lang="en-NZ" dirty="0" smtClean="0"/>
              <a:t> levels fluctuate above and below normal and the rate of breathing adjusts to suit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9568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Differences between Positive and Negative Feedback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NZ" dirty="0" smtClean="0"/>
              <a:t>Negative feedback promotes stability</a:t>
            </a:r>
          </a:p>
          <a:p>
            <a:pPr>
              <a:lnSpc>
                <a:spcPct val="150000"/>
              </a:lnSpc>
            </a:pPr>
            <a:r>
              <a:rPr lang="en-NZ" dirty="0" smtClean="0"/>
              <a:t>Positive feedback promotes the opposite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8162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NZ" sz="4000" dirty="0" smtClean="0"/>
              <a:t>Homeostasis and Behaviour</a:t>
            </a:r>
            <a:endParaRPr lang="en-NZ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NZ" dirty="0" smtClean="0"/>
              <a:t>Behaviour can be used to limit the degree of change in an internal environment</a:t>
            </a:r>
          </a:p>
          <a:p>
            <a:pPr lvl="1">
              <a:lnSpc>
                <a:spcPct val="150000"/>
              </a:lnSpc>
            </a:pPr>
            <a:r>
              <a:rPr lang="en-NZ" dirty="0" err="1" smtClean="0"/>
              <a:t>Slaters</a:t>
            </a:r>
            <a:r>
              <a:rPr lang="en-NZ" dirty="0" smtClean="0"/>
              <a:t> are nocturnal </a:t>
            </a:r>
          </a:p>
          <a:p>
            <a:pPr lvl="2">
              <a:lnSpc>
                <a:spcPct val="150000"/>
              </a:lnSpc>
            </a:pPr>
            <a:r>
              <a:rPr lang="en-NZ" dirty="0" smtClean="0"/>
              <a:t>Relative humidity is higher so water loss is lower</a:t>
            </a:r>
          </a:p>
          <a:p>
            <a:pPr lvl="2">
              <a:lnSpc>
                <a:spcPct val="150000"/>
              </a:lnSpc>
            </a:pPr>
            <a:r>
              <a:rPr lang="en-NZ" dirty="0" err="1" smtClean="0"/>
              <a:t>Slaters</a:t>
            </a:r>
            <a:r>
              <a:rPr lang="en-NZ" dirty="0" smtClean="0"/>
              <a:t> tend to move more rapidly in dry air than in  humid air (kinesis)</a:t>
            </a:r>
          </a:p>
          <a:p>
            <a:pPr lvl="2">
              <a:lnSpc>
                <a:spcPct val="150000"/>
              </a:lnSpc>
            </a:pPr>
            <a:r>
              <a:rPr lang="en-NZ" dirty="0" smtClean="0"/>
              <a:t>In damp air </a:t>
            </a:r>
            <a:r>
              <a:rPr lang="en-NZ" dirty="0" err="1" smtClean="0"/>
              <a:t>slaters</a:t>
            </a:r>
            <a:r>
              <a:rPr lang="en-NZ" dirty="0" smtClean="0"/>
              <a:t> move slower making them more likely to stay longer in the damp air</a:t>
            </a:r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628" y="16103"/>
            <a:ext cx="2611372" cy="1740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043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350</Words>
  <Application>Microsoft Office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Homeostasis</vt:lpstr>
      <vt:lpstr>Homeostasis - definition</vt:lpstr>
      <vt:lpstr>Examples of Homeostasis</vt:lpstr>
      <vt:lpstr>Components of a Homeostatic System</vt:lpstr>
      <vt:lpstr>Communication Systems</vt:lpstr>
      <vt:lpstr>Homeostasis involves Feedback</vt:lpstr>
      <vt:lpstr>Feedback loops</vt:lpstr>
      <vt:lpstr>Differences between Positive and Negative Feedback</vt:lpstr>
      <vt:lpstr>Homeostasis and Behaviour</vt:lpstr>
    </vt:vector>
  </TitlesOfParts>
  <Company>Ministry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Homeostasis</dc:title>
  <dc:creator>Grant McKenzie</dc:creator>
  <cp:lastModifiedBy>Remco Baars</cp:lastModifiedBy>
  <cp:revision>12</cp:revision>
  <dcterms:created xsi:type="dcterms:W3CDTF">2013-04-14T23:30:01Z</dcterms:created>
  <dcterms:modified xsi:type="dcterms:W3CDTF">2014-04-01T22:59:37Z</dcterms:modified>
</cp:coreProperties>
</file>