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805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456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0021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339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264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8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034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684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34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918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802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041E-F6B3-4A0C-88CD-6EB396A0C566}" type="datetimeFigureOut">
              <a:rPr lang="en-NZ" smtClean="0"/>
              <a:t>6/02/2017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7E593-7D6C-4380-8860-5E1940CFBA3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69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Nervous Communication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Year 13 Biology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8667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Synapses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Nerves communicate with each other via synapses</a:t>
            </a:r>
          </a:p>
          <a:p>
            <a:r>
              <a:rPr lang="en-NZ" dirty="0" smtClean="0"/>
              <a:t>Synaptic cleft is a gap between the neurones</a:t>
            </a:r>
          </a:p>
          <a:p>
            <a:r>
              <a:rPr lang="en-NZ" dirty="0" smtClean="0"/>
              <a:t>A chemical called a neurotransmitter is produced at the end of one neuron.  This chemical can travel across the synaptic cleft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8033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Autonomic Nervous System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Some systems are not under conscious control</a:t>
            </a:r>
          </a:p>
          <a:p>
            <a:pPr lvl="1"/>
            <a:r>
              <a:rPr lang="en-NZ" dirty="0" smtClean="0"/>
              <a:t>Heart and glands</a:t>
            </a:r>
          </a:p>
          <a:p>
            <a:r>
              <a:rPr lang="en-NZ" dirty="0" smtClean="0"/>
              <a:t>They are controlled by the autonomic nervous system</a:t>
            </a:r>
          </a:p>
          <a:p>
            <a:r>
              <a:rPr lang="en-NZ" dirty="0" smtClean="0"/>
              <a:t>This system includes</a:t>
            </a:r>
          </a:p>
          <a:p>
            <a:pPr lvl="1"/>
            <a:r>
              <a:rPr lang="en-NZ" dirty="0" smtClean="0"/>
              <a:t>Sympathetic - responds to stress (exercise, cold)</a:t>
            </a:r>
          </a:p>
          <a:p>
            <a:pPr lvl="2"/>
            <a:r>
              <a:rPr lang="en-NZ" dirty="0" smtClean="0"/>
              <a:t>Leave the CNS via spinal nerves</a:t>
            </a:r>
          </a:p>
          <a:p>
            <a:pPr lvl="1"/>
            <a:r>
              <a:rPr lang="en-NZ" dirty="0" smtClean="0"/>
              <a:t>Parasympathetic – controls processes like digestion, recuperation</a:t>
            </a:r>
          </a:p>
          <a:p>
            <a:pPr lvl="2"/>
            <a:r>
              <a:rPr lang="en-NZ" dirty="0" smtClean="0"/>
              <a:t>Leave via cranial nerves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020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Effector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Are the responders to changes in your body</a:t>
            </a:r>
          </a:p>
          <a:p>
            <a:pPr lvl="1"/>
            <a:r>
              <a:rPr lang="en-NZ" dirty="0" smtClean="0"/>
              <a:t>Glands</a:t>
            </a:r>
          </a:p>
          <a:p>
            <a:pPr lvl="1"/>
            <a:r>
              <a:rPr lang="en-NZ" dirty="0" smtClean="0"/>
              <a:t>Muscles</a:t>
            </a:r>
          </a:p>
          <a:p>
            <a:pPr lvl="1"/>
            <a:endParaRPr lang="en-NZ" dirty="0"/>
          </a:p>
          <a:p>
            <a:r>
              <a:rPr lang="en-NZ" dirty="0" smtClean="0"/>
              <a:t>There are two types of muscles</a:t>
            </a:r>
          </a:p>
          <a:p>
            <a:pPr lvl="1"/>
            <a:r>
              <a:rPr lang="en-NZ" dirty="0" smtClean="0"/>
              <a:t>Striated muscles</a:t>
            </a:r>
          </a:p>
          <a:p>
            <a:pPr lvl="1"/>
            <a:r>
              <a:rPr lang="en-NZ" dirty="0" smtClean="0"/>
              <a:t>Smooth muscles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74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Striated Muscles (skeletal muscles)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434431"/>
            <a:ext cx="3810000" cy="28575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41964" y="1268760"/>
            <a:ext cx="4218468" cy="4525963"/>
          </a:xfrm>
        </p:spPr>
        <p:txBody>
          <a:bodyPr/>
          <a:lstStyle/>
          <a:p>
            <a:r>
              <a:rPr lang="en-NZ" dirty="0" smtClean="0"/>
              <a:t>Contracts rapidly</a:t>
            </a:r>
          </a:p>
          <a:p>
            <a:r>
              <a:rPr lang="en-NZ" dirty="0" smtClean="0"/>
              <a:t>Tires easily</a:t>
            </a:r>
          </a:p>
          <a:p>
            <a:r>
              <a:rPr lang="en-NZ" dirty="0" smtClean="0"/>
              <a:t>Contains many fibres that coordinate together </a:t>
            </a:r>
            <a:endParaRPr lang="en-NZ" dirty="0"/>
          </a:p>
          <a:p>
            <a:pPr lvl="1"/>
            <a:r>
              <a:rPr lang="en-NZ" dirty="0" smtClean="0"/>
              <a:t>Required nervous input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793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machines in Your Muscles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4716676" cy="528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818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Smooth Muscle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This type of muscle does not need controlling</a:t>
            </a:r>
          </a:p>
          <a:p>
            <a:r>
              <a:rPr lang="en-NZ" dirty="0" smtClean="0"/>
              <a:t>Found in the walls of internal cavities </a:t>
            </a:r>
          </a:p>
          <a:p>
            <a:pPr lvl="1"/>
            <a:r>
              <a:rPr lang="en-NZ" dirty="0" smtClean="0"/>
              <a:t>Gut, bladder, blood vessels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12976"/>
            <a:ext cx="8100392" cy="34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84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Functions of the Nervous System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Communication</a:t>
            </a:r>
          </a:p>
          <a:p>
            <a:pPr marL="0" indent="0">
              <a:buNone/>
            </a:pPr>
            <a:r>
              <a:rPr lang="en-NZ" dirty="0" smtClean="0"/>
              <a:t>Information is transmitted to one  part of the body to another.</a:t>
            </a:r>
          </a:p>
          <a:p>
            <a:r>
              <a:rPr lang="en-NZ" dirty="0" smtClean="0"/>
              <a:t>Integration</a:t>
            </a:r>
          </a:p>
          <a:p>
            <a:pPr marL="0" indent="0">
              <a:buNone/>
            </a:pPr>
            <a:r>
              <a:rPr lang="en-NZ" dirty="0" smtClean="0"/>
              <a:t>Working together. </a:t>
            </a:r>
          </a:p>
          <a:p>
            <a:r>
              <a:rPr lang="en-NZ" dirty="0" smtClean="0"/>
              <a:t>Storage of information </a:t>
            </a:r>
            <a:r>
              <a:rPr lang="en-NZ" smtClean="0"/>
              <a:t>(memory)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306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Nervous System in Mammals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Contains </a:t>
            </a:r>
            <a:r>
              <a:rPr lang="en-NZ" dirty="0" smtClean="0"/>
              <a:t>three </a:t>
            </a:r>
            <a:r>
              <a:rPr lang="en-NZ" dirty="0" smtClean="0"/>
              <a:t>parts</a:t>
            </a:r>
          </a:p>
          <a:p>
            <a:pPr lvl="1"/>
            <a:r>
              <a:rPr lang="en-NZ" dirty="0" smtClean="0"/>
              <a:t>Central </a:t>
            </a:r>
            <a:r>
              <a:rPr lang="en-NZ" dirty="0" smtClean="0"/>
              <a:t>Nervous </a:t>
            </a:r>
            <a:r>
              <a:rPr lang="en-NZ" dirty="0" smtClean="0"/>
              <a:t>system that includes the brain and spinal cord</a:t>
            </a:r>
          </a:p>
          <a:p>
            <a:pPr lvl="1"/>
            <a:r>
              <a:rPr lang="en-NZ" dirty="0" smtClean="0"/>
              <a:t>Peripheral Nervous system and includes the cranial nerves connecting to the brain and the spinal nerves connecting to the spinal </a:t>
            </a:r>
            <a:r>
              <a:rPr lang="en-NZ" dirty="0" smtClean="0"/>
              <a:t>cord. Involves most of the body’s nerves.</a:t>
            </a:r>
          </a:p>
          <a:p>
            <a:pPr lvl="1"/>
            <a:r>
              <a:rPr lang="en-NZ" dirty="0" smtClean="0"/>
              <a:t>Autonomic Nervous system which is under the subconscious control of the brain and regulates action of glands.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458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Neurons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20" y="1556792"/>
            <a:ext cx="8548860" cy="4663014"/>
          </a:xfrm>
        </p:spPr>
      </p:pic>
      <p:sp>
        <p:nvSpPr>
          <p:cNvPr id="5" name="TextBox 4"/>
          <p:cNvSpPr txBox="1"/>
          <p:nvPr/>
        </p:nvSpPr>
        <p:spPr>
          <a:xfrm>
            <a:off x="3923928" y="2276872"/>
            <a:ext cx="2581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Axon carries the impulses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340531"/>
            <a:ext cx="2812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Dendrites cover a large area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530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Different type of Neurons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Motor neurons</a:t>
            </a:r>
          </a:p>
          <a:p>
            <a:pPr lvl="1"/>
            <a:r>
              <a:rPr lang="en-NZ" dirty="0" smtClean="0"/>
              <a:t>Carry information from the CNS to effectors </a:t>
            </a:r>
          </a:p>
          <a:p>
            <a:r>
              <a:rPr lang="en-NZ" dirty="0" smtClean="0"/>
              <a:t>Receptor neurons</a:t>
            </a:r>
          </a:p>
          <a:p>
            <a:pPr lvl="1"/>
            <a:r>
              <a:rPr lang="en-NZ" dirty="0" smtClean="0"/>
              <a:t>Carry information from receptor to the CNS </a:t>
            </a:r>
          </a:p>
          <a:p>
            <a:pPr lvl="1"/>
            <a:r>
              <a:rPr lang="en-NZ" dirty="0" smtClean="0"/>
              <a:t>They are sensory or afferent neurons</a:t>
            </a:r>
          </a:p>
          <a:p>
            <a:r>
              <a:rPr lang="en-NZ" dirty="0" smtClean="0"/>
              <a:t>Interneurons</a:t>
            </a:r>
          </a:p>
          <a:p>
            <a:pPr lvl="1"/>
            <a:r>
              <a:rPr lang="en-NZ" dirty="0" smtClean="0"/>
              <a:t>Link sensory neurons with motor neurons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19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Protection for the CNS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Protected by three layers</a:t>
            </a:r>
          </a:p>
          <a:p>
            <a:pPr lvl="1"/>
            <a:r>
              <a:rPr lang="en-NZ" dirty="0" smtClean="0"/>
              <a:t>Bones like the skull and backbone</a:t>
            </a:r>
          </a:p>
          <a:p>
            <a:pPr lvl="1"/>
            <a:r>
              <a:rPr lang="en-NZ" dirty="0" smtClean="0"/>
              <a:t>Cerebrospinal fluid</a:t>
            </a:r>
          </a:p>
          <a:p>
            <a:pPr lvl="1"/>
            <a:r>
              <a:rPr lang="en-NZ" dirty="0" smtClean="0"/>
              <a:t>Meninges</a:t>
            </a:r>
          </a:p>
          <a:p>
            <a:pPr lvl="2"/>
            <a:r>
              <a:rPr lang="en-NZ" dirty="0" smtClean="0"/>
              <a:t>Three membranes that protect the CNS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207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Speeding up Transmission of Nerve Impulses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Axons of animals coated with a myelin sheath</a:t>
            </a:r>
          </a:p>
          <a:p>
            <a:pPr lvl="1"/>
            <a:r>
              <a:rPr lang="en-NZ" dirty="0" smtClean="0"/>
              <a:t>Sheath forms a layer of insulation</a:t>
            </a:r>
          </a:p>
          <a:p>
            <a:pPr lvl="1"/>
            <a:r>
              <a:rPr lang="en-NZ" dirty="0" smtClean="0"/>
              <a:t>Nodes of Ranvier are gaps in the myelin sheath</a:t>
            </a:r>
          </a:p>
          <a:p>
            <a:pPr lvl="1"/>
            <a:r>
              <a:rPr lang="en-NZ" dirty="0" smtClean="0"/>
              <a:t>Sheath made up of Schwann Cells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485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Properties of the Impulse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A resting nerve cell has an electrical potential between the inside and outside of the cell</a:t>
            </a:r>
          </a:p>
          <a:p>
            <a:pPr lvl="1"/>
            <a:r>
              <a:rPr lang="en-NZ" dirty="0" smtClean="0"/>
              <a:t>Outside is positive relative to the negative inside</a:t>
            </a:r>
          </a:p>
          <a:p>
            <a:pPr lvl="1"/>
            <a:r>
              <a:rPr lang="en-NZ" dirty="0" smtClean="0"/>
              <a:t>‘resting potential’</a:t>
            </a:r>
          </a:p>
          <a:p>
            <a:r>
              <a:rPr lang="en-NZ" dirty="0" smtClean="0"/>
              <a:t>Nerve impulse or action potential is a short reversal of this difference and includes the recovery</a:t>
            </a:r>
          </a:p>
          <a:p>
            <a:r>
              <a:rPr lang="en-NZ" dirty="0" smtClean="0"/>
              <a:t>The nerve impulse does not diminish as it moves along the axon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3261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Properties of the Impulse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It is an all or nothing</a:t>
            </a:r>
          </a:p>
          <a:p>
            <a:pPr lvl="1"/>
            <a:r>
              <a:rPr lang="en-NZ" dirty="0" smtClean="0"/>
              <a:t>The impulse must be larger than a threshold</a:t>
            </a:r>
          </a:p>
          <a:p>
            <a:r>
              <a:rPr lang="en-NZ" dirty="0" smtClean="0"/>
              <a:t>Refractory Period is the length of time the neuron takes to recover after an impulse</a:t>
            </a:r>
          </a:p>
          <a:p>
            <a:r>
              <a:rPr lang="en-NZ" dirty="0" smtClean="0"/>
              <a:t>Nerve impulses use ions like Na</a:t>
            </a:r>
            <a:r>
              <a:rPr lang="en-NZ" baseline="30000" dirty="0" smtClean="0"/>
              <a:t>+</a:t>
            </a:r>
            <a:r>
              <a:rPr lang="en-NZ" dirty="0" smtClean="0"/>
              <a:t> and K</a:t>
            </a:r>
            <a:r>
              <a:rPr lang="en-NZ" baseline="30000" dirty="0" smtClean="0"/>
              <a:t>+</a:t>
            </a:r>
            <a:r>
              <a:rPr lang="en-NZ" baseline="-25000" dirty="0" smtClean="0"/>
              <a:t> </a:t>
            </a:r>
            <a:r>
              <a:rPr lang="en-NZ" dirty="0" smtClean="0"/>
              <a:t>rather than electrons</a:t>
            </a:r>
            <a:endParaRPr lang="en-NZ" baseline="30000" dirty="0"/>
          </a:p>
        </p:txBody>
      </p:sp>
    </p:spTree>
    <p:extLst>
      <p:ext uri="{BB962C8B-B14F-4D97-AF65-F5344CB8AC3E}">
        <p14:creationId xmlns:p14="http://schemas.microsoft.com/office/powerpoint/2010/main" val="210309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465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Nervous Communication</vt:lpstr>
      <vt:lpstr>Functions of the Nervous System</vt:lpstr>
      <vt:lpstr>Nervous System in Mammals</vt:lpstr>
      <vt:lpstr>Neurons</vt:lpstr>
      <vt:lpstr>Different type of Neurons</vt:lpstr>
      <vt:lpstr>Protection for the CNS</vt:lpstr>
      <vt:lpstr>Speeding up Transmission of Nerve Impulses</vt:lpstr>
      <vt:lpstr>Properties of the Impulse</vt:lpstr>
      <vt:lpstr>Properties of the Impulse</vt:lpstr>
      <vt:lpstr>Synapses</vt:lpstr>
      <vt:lpstr>The Autonomic Nervous System</vt:lpstr>
      <vt:lpstr>Effector</vt:lpstr>
      <vt:lpstr>Striated Muscles (skeletal muscles)</vt:lpstr>
      <vt:lpstr>The machines in Your Muscles</vt:lpstr>
      <vt:lpstr>Smooth Muscle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Communication</dc:title>
  <dc:creator>Grant McKenzie</dc:creator>
  <cp:lastModifiedBy>Nicky Voss</cp:lastModifiedBy>
  <cp:revision>13</cp:revision>
  <dcterms:created xsi:type="dcterms:W3CDTF">2013-04-16T02:29:18Z</dcterms:created>
  <dcterms:modified xsi:type="dcterms:W3CDTF">2017-02-06T03:33:59Z</dcterms:modified>
</cp:coreProperties>
</file>