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4" r:id="rId6"/>
    <p:sldId id="262" r:id="rId7"/>
    <p:sldId id="263" r:id="rId8"/>
    <p:sldId id="260" r:id="rId9"/>
    <p:sldId id="265" r:id="rId10"/>
    <p:sldId id="261" r:id="rId11"/>
    <p:sldId id="266" r:id="rId12"/>
    <p:sldId id="270" r:id="rId13"/>
    <p:sldId id="271" r:id="rId14"/>
    <p:sldId id="272" r:id="rId15"/>
    <p:sldId id="275" r:id="rId16"/>
    <p:sldId id="269" r:id="rId17"/>
    <p:sldId id="276" r:id="rId18"/>
    <p:sldId id="267" r:id="rId19"/>
    <p:sldId id="273" r:id="rId20"/>
    <p:sldId id="274" r:id="rId21"/>
    <p:sldId id="277" r:id="rId22"/>
    <p:sldId id="278" r:id="rId23"/>
    <p:sldId id="279" r:id="rId24"/>
    <p:sldId id="280" r:id="rId25"/>
    <p:sldId id="281" r:id="rId26"/>
    <p:sldId id="282" r:id="rId27"/>
    <p:sldId id="283" r:id="rId28"/>
    <p:sldId id="268" r:id="rId29"/>
    <p:sldId id="284" r:id="rId30"/>
    <p:sldId id="285" r:id="rId31"/>
    <p:sldId id="286" r:id="rId32"/>
    <p:sldId id="287" r:id="rId33"/>
    <p:sldId id="288" r:id="rId3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39" d="100"/>
          <a:sy n="39" d="100"/>
        </p:scale>
        <p:origin x="-696" y="-10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NZ"/>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NZ"/>
          </a:p>
        </p:txBody>
      </p:sp>
      <p:sp>
        <p:nvSpPr>
          <p:cNvPr id="4" name="Date Placeholder 3"/>
          <p:cNvSpPr>
            <a:spLocks noGrp="1"/>
          </p:cNvSpPr>
          <p:nvPr>
            <p:ph type="dt" sz="half" idx="10"/>
          </p:nvPr>
        </p:nvSpPr>
        <p:spPr/>
        <p:txBody>
          <a:bodyPr/>
          <a:lstStyle/>
          <a:p>
            <a:fld id="{33EF6D47-0924-4DE0-8787-C312BC6CE788}" type="datetimeFigureOut">
              <a:rPr lang="en-NZ" smtClean="0"/>
              <a:t>15/05/2017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FFE1B6-FB8C-4E1C-8E97-A2E0B2F137A2}" type="slidenum">
              <a:rPr lang="en-NZ" smtClean="0"/>
              <a:t>‹#›</a:t>
            </a:fld>
            <a:endParaRPr lang="en-NZ"/>
          </a:p>
        </p:txBody>
      </p:sp>
    </p:spTree>
    <p:extLst>
      <p:ext uri="{BB962C8B-B14F-4D97-AF65-F5344CB8AC3E}">
        <p14:creationId xmlns:p14="http://schemas.microsoft.com/office/powerpoint/2010/main" val="25210014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3EF6D47-0924-4DE0-8787-C312BC6CE788}" type="datetimeFigureOut">
              <a:rPr lang="en-NZ" smtClean="0"/>
              <a:t>15/05/2017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FFE1B6-FB8C-4E1C-8E97-A2E0B2F137A2}" type="slidenum">
              <a:rPr lang="en-NZ" smtClean="0"/>
              <a:t>‹#›</a:t>
            </a:fld>
            <a:endParaRPr lang="en-NZ"/>
          </a:p>
        </p:txBody>
      </p:sp>
    </p:spTree>
    <p:extLst>
      <p:ext uri="{BB962C8B-B14F-4D97-AF65-F5344CB8AC3E}">
        <p14:creationId xmlns:p14="http://schemas.microsoft.com/office/powerpoint/2010/main" val="399740071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NZ"/>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3EF6D47-0924-4DE0-8787-C312BC6CE788}" type="datetimeFigureOut">
              <a:rPr lang="en-NZ" smtClean="0"/>
              <a:t>15/05/2017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FFE1B6-FB8C-4E1C-8E97-A2E0B2F137A2}" type="slidenum">
              <a:rPr lang="en-NZ" smtClean="0"/>
              <a:t>‹#›</a:t>
            </a:fld>
            <a:endParaRPr lang="en-NZ"/>
          </a:p>
        </p:txBody>
      </p:sp>
    </p:spTree>
    <p:extLst>
      <p:ext uri="{BB962C8B-B14F-4D97-AF65-F5344CB8AC3E}">
        <p14:creationId xmlns:p14="http://schemas.microsoft.com/office/powerpoint/2010/main" val="12872695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10"/>
          </p:nvPr>
        </p:nvSpPr>
        <p:spPr/>
        <p:txBody>
          <a:bodyPr/>
          <a:lstStyle/>
          <a:p>
            <a:fld id="{33EF6D47-0924-4DE0-8787-C312BC6CE788}" type="datetimeFigureOut">
              <a:rPr lang="en-NZ" smtClean="0"/>
              <a:t>15/05/2017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FFE1B6-FB8C-4E1C-8E97-A2E0B2F137A2}" type="slidenum">
              <a:rPr lang="en-NZ" smtClean="0"/>
              <a:t>‹#›</a:t>
            </a:fld>
            <a:endParaRPr lang="en-NZ"/>
          </a:p>
        </p:txBody>
      </p:sp>
    </p:spTree>
    <p:extLst>
      <p:ext uri="{BB962C8B-B14F-4D97-AF65-F5344CB8AC3E}">
        <p14:creationId xmlns:p14="http://schemas.microsoft.com/office/powerpoint/2010/main" val="11762132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NZ"/>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3EF6D47-0924-4DE0-8787-C312BC6CE788}" type="datetimeFigureOut">
              <a:rPr lang="en-NZ" smtClean="0"/>
              <a:t>15/05/2017</a:t>
            </a:fld>
            <a:endParaRPr lang="en-NZ"/>
          </a:p>
        </p:txBody>
      </p:sp>
      <p:sp>
        <p:nvSpPr>
          <p:cNvPr id="5" name="Footer Placeholder 4"/>
          <p:cNvSpPr>
            <a:spLocks noGrp="1"/>
          </p:cNvSpPr>
          <p:nvPr>
            <p:ph type="ftr" sz="quarter" idx="11"/>
          </p:nvPr>
        </p:nvSpPr>
        <p:spPr/>
        <p:txBody>
          <a:bodyPr/>
          <a:lstStyle/>
          <a:p>
            <a:endParaRPr lang="en-NZ"/>
          </a:p>
        </p:txBody>
      </p:sp>
      <p:sp>
        <p:nvSpPr>
          <p:cNvPr id="6" name="Slide Number Placeholder 5"/>
          <p:cNvSpPr>
            <a:spLocks noGrp="1"/>
          </p:cNvSpPr>
          <p:nvPr>
            <p:ph type="sldNum" sz="quarter" idx="12"/>
          </p:nvPr>
        </p:nvSpPr>
        <p:spPr/>
        <p:txBody>
          <a:bodyPr/>
          <a:lstStyle/>
          <a:p>
            <a:fld id="{69FFE1B6-FB8C-4E1C-8E97-A2E0B2F137A2}" type="slidenum">
              <a:rPr lang="en-NZ" smtClean="0"/>
              <a:t>‹#›</a:t>
            </a:fld>
            <a:endParaRPr lang="en-NZ"/>
          </a:p>
        </p:txBody>
      </p:sp>
    </p:spTree>
    <p:extLst>
      <p:ext uri="{BB962C8B-B14F-4D97-AF65-F5344CB8AC3E}">
        <p14:creationId xmlns:p14="http://schemas.microsoft.com/office/powerpoint/2010/main" val="2344710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Date Placeholder 4"/>
          <p:cNvSpPr>
            <a:spLocks noGrp="1"/>
          </p:cNvSpPr>
          <p:nvPr>
            <p:ph type="dt" sz="half" idx="10"/>
          </p:nvPr>
        </p:nvSpPr>
        <p:spPr/>
        <p:txBody>
          <a:bodyPr/>
          <a:lstStyle/>
          <a:p>
            <a:fld id="{33EF6D47-0924-4DE0-8787-C312BC6CE788}" type="datetimeFigureOut">
              <a:rPr lang="en-NZ" smtClean="0"/>
              <a:t>15/05/2017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FFE1B6-FB8C-4E1C-8E97-A2E0B2F137A2}" type="slidenum">
              <a:rPr lang="en-NZ" smtClean="0"/>
              <a:t>‹#›</a:t>
            </a:fld>
            <a:endParaRPr lang="en-NZ"/>
          </a:p>
        </p:txBody>
      </p:sp>
    </p:spTree>
    <p:extLst>
      <p:ext uri="{BB962C8B-B14F-4D97-AF65-F5344CB8AC3E}">
        <p14:creationId xmlns:p14="http://schemas.microsoft.com/office/powerpoint/2010/main" val="21484878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NZ"/>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7" name="Date Placeholder 6"/>
          <p:cNvSpPr>
            <a:spLocks noGrp="1"/>
          </p:cNvSpPr>
          <p:nvPr>
            <p:ph type="dt" sz="half" idx="10"/>
          </p:nvPr>
        </p:nvSpPr>
        <p:spPr/>
        <p:txBody>
          <a:bodyPr/>
          <a:lstStyle/>
          <a:p>
            <a:fld id="{33EF6D47-0924-4DE0-8787-C312BC6CE788}" type="datetimeFigureOut">
              <a:rPr lang="en-NZ" smtClean="0"/>
              <a:t>15/05/2017</a:t>
            </a:fld>
            <a:endParaRPr lang="en-NZ"/>
          </a:p>
        </p:txBody>
      </p:sp>
      <p:sp>
        <p:nvSpPr>
          <p:cNvPr id="8" name="Footer Placeholder 7"/>
          <p:cNvSpPr>
            <a:spLocks noGrp="1"/>
          </p:cNvSpPr>
          <p:nvPr>
            <p:ph type="ftr" sz="quarter" idx="11"/>
          </p:nvPr>
        </p:nvSpPr>
        <p:spPr/>
        <p:txBody>
          <a:bodyPr/>
          <a:lstStyle/>
          <a:p>
            <a:endParaRPr lang="en-NZ"/>
          </a:p>
        </p:txBody>
      </p:sp>
      <p:sp>
        <p:nvSpPr>
          <p:cNvPr id="9" name="Slide Number Placeholder 8"/>
          <p:cNvSpPr>
            <a:spLocks noGrp="1"/>
          </p:cNvSpPr>
          <p:nvPr>
            <p:ph type="sldNum" sz="quarter" idx="12"/>
          </p:nvPr>
        </p:nvSpPr>
        <p:spPr/>
        <p:txBody>
          <a:bodyPr/>
          <a:lstStyle/>
          <a:p>
            <a:fld id="{69FFE1B6-FB8C-4E1C-8E97-A2E0B2F137A2}" type="slidenum">
              <a:rPr lang="en-NZ" smtClean="0"/>
              <a:t>‹#›</a:t>
            </a:fld>
            <a:endParaRPr lang="en-NZ"/>
          </a:p>
        </p:txBody>
      </p:sp>
    </p:spTree>
    <p:extLst>
      <p:ext uri="{BB962C8B-B14F-4D97-AF65-F5344CB8AC3E}">
        <p14:creationId xmlns:p14="http://schemas.microsoft.com/office/powerpoint/2010/main" val="8066326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NZ"/>
          </a:p>
        </p:txBody>
      </p:sp>
      <p:sp>
        <p:nvSpPr>
          <p:cNvPr id="3" name="Date Placeholder 2"/>
          <p:cNvSpPr>
            <a:spLocks noGrp="1"/>
          </p:cNvSpPr>
          <p:nvPr>
            <p:ph type="dt" sz="half" idx="10"/>
          </p:nvPr>
        </p:nvSpPr>
        <p:spPr/>
        <p:txBody>
          <a:bodyPr/>
          <a:lstStyle/>
          <a:p>
            <a:fld id="{33EF6D47-0924-4DE0-8787-C312BC6CE788}" type="datetimeFigureOut">
              <a:rPr lang="en-NZ" smtClean="0"/>
              <a:t>15/05/2017</a:t>
            </a:fld>
            <a:endParaRPr lang="en-NZ"/>
          </a:p>
        </p:txBody>
      </p:sp>
      <p:sp>
        <p:nvSpPr>
          <p:cNvPr id="4" name="Footer Placeholder 3"/>
          <p:cNvSpPr>
            <a:spLocks noGrp="1"/>
          </p:cNvSpPr>
          <p:nvPr>
            <p:ph type="ftr" sz="quarter" idx="11"/>
          </p:nvPr>
        </p:nvSpPr>
        <p:spPr/>
        <p:txBody>
          <a:bodyPr/>
          <a:lstStyle/>
          <a:p>
            <a:endParaRPr lang="en-NZ"/>
          </a:p>
        </p:txBody>
      </p:sp>
      <p:sp>
        <p:nvSpPr>
          <p:cNvPr id="5" name="Slide Number Placeholder 4"/>
          <p:cNvSpPr>
            <a:spLocks noGrp="1"/>
          </p:cNvSpPr>
          <p:nvPr>
            <p:ph type="sldNum" sz="quarter" idx="12"/>
          </p:nvPr>
        </p:nvSpPr>
        <p:spPr/>
        <p:txBody>
          <a:bodyPr/>
          <a:lstStyle/>
          <a:p>
            <a:fld id="{69FFE1B6-FB8C-4E1C-8E97-A2E0B2F137A2}" type="slidenum">
              <a:rPr lang="en-NZ" smtClean="0"/>
              <a:t>‹#›</a:t>
            </a:fld>
            <a:endParaRPr lang="en-NZ"/>
          </a:p>
        </p:txBody>
      </p:sp>
    </p:spTree>
    <p:extLst>
      <p:ext uri="{BB962C8B-B14F-4D97-AF65-F5344CB8AC3E}">
        <p14:creationId xmlns:p14="http://schemas.microsoft.com/office/powerpoint/2010/main" val="3418914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3EF6D47-0924-4DE0-8787-C312BC6CE788}" type="datetimeFigureOut">
              <a:rPr lang="en-NZ" smtClean="0"/>
              <a:t>15/05/2017</a:t>
            </a:fld>
            <a:endParaRPr lang="en-NZ"/>
          </a:p>
        </p:txBody>
      </p:sp>
      <p:sp>
        <p:nvSpPr>
          <p:cNvPr id="3" name="Footer Placeholder 2"/>
          <p:cNvSpPr>
            <a:spLocks noGrp="1"/>
          </p:cNvSpPr>
          <p:nvPr>
            <p:ph type="ftr" sz="quarter" idx="11"/>
          </p:nvPr>
        </p:nvSpPr>
        <p:spPr/>
        <p:txBody>
          <a:bodyPr/>
          <a:lstStyle/>
          <a:p>
            <a:endParaRPr lang="en-NZ"/>
          </a:p>
        </p:txBody>
      </p:sp>
      <p:sp>
        <p:nvSpPr>
          <p:cNvPr id="4" name="Slide Number Placeholder 3"/>
          <p:cNvSpPr>
            <a:spLocks noGrp="1"/>
          </p:cNvSpPr>
          <p:nvPr>
            <p:ph type="sldNum" sz="quarter" idx="12"/>
          </p:nvPr>
        </p:nvSpPr>
        <p:spPr/>
        <p:txBody>
          <a:bodyPr/>
          <a:lstStyle/>
          <a:p>
            <a:fld id="{69FFE1B6-FB8C-4E1C-8E97-A2E0B2F137A2}" type="slidenum">
              <a:rPr lang="en-NZ" smtClean="0"/>
              <a:t>‹#›</a:t>
            </a:fld>
            <a:endParaRPr lang="en-NZ"/>
          </a:p>
        </p:txBody>
      </p:sp>
    </p:spTree>
    <p:extLst>
      <p:ext uri="{BB962C8B-B14F-4D97-AF65-F5344CB8AC3E}">
        <p14:creationId xmlns:p14="http://schemas.microsoft.com/office/powerpoint/2010/main" val="27266288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NZ"/>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F6D47-0924-4DE0-8787-C312BC6CE788}" type="datetimeFigureOut">
              <a:rPr lang="en-NZ" smtClean="0"/>
              <a:t>15/05/2017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FFE1B6-FB8C-4E1C-8E97-A2E0B2F137A2}" type="slidenum">
              <a:rPr lang="en-NZ" smtClean="0"/>
              <a:t>‹#›</a:t>
            </a:fld>
            <a:endParaRPr lang="en-NZ"/>
          </a:p>
        </p:txBody>
      </p:sp>
    </p:spTree>
    <p:extLst>
      <p:ext uri="{BB962C8B-B14F-4D97-AF65-F5344CB8AC3E}">
        <p14:creationId xmlns:p14="http://schemas.microsoft.com/office/powerpoint/2010/main" val="1066543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NZ"/>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NZ"/>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3EF6D47-0924-4DE0-8787-C312BC6CE788}" type="datetimeFigureOut">
              <a:rPr lang="en-NZ" smtClean="0"/>
              <a:t>15/05/2017</a:t>
            </a:fld>
            <a:endParaRPr lang="en-NZ"/>
          </a:p>
        </p:txBody>
      </p:sp>
      <p:sp>
        <p:nvSpPr>
          <p:cNvPr id="6" name="Footer Placeholder 5"/>
          <p:cNvSpPr>
            <a:spLocks noGrp="1"/>
          </p:cNvSpPr>
          <p:nvPr>
            <p:ph type="ftr" sz="quarter" idx="11"/>
          </p:nvPr>
        </p:nvSpPr>
        <p:spPr/>
        <p:txBody>
          <a:bodyPr/>
          <a:lstStyle/>
          <a:p>
            <a:endParaRPr lang="en-NZ"/>
          </a:p>
        </p:txBody>
      </p:sp>
      <p:sp>
        <p:nvSpPr>
          <p:cNvPr id="7" name="Slide Number Placeholder 6"/>
          <p:cNvSpPr>
            <a:spLocks noGrp="1"/>
          </p:cNvSpPr>
          <p:nvPr>
            <p:ph type="sldNum" sz="quarter" idx="12"/>
          </p:nvPr>
        </p:nvSpPr>
        <p:spPr/>
        <p:txBody>
          <a:bodyPr/>
          <a:lstStyle/>
          <a:p>
            <a:fld id="{69FFE1B6-FB8C-4E1C-8E97-A2E0B2F137A2}" type="slidenum">
              <a:rPr lang="en-NZ" smtClean="0"/>
              <a:t>‹#›</a:t>
            </a:fld>
            <a:endParaRPr lang="en-NZ"/>
          </a:p>
        </p:txBody>
      </p:sp>
    </p:spTree>
    <p:extLst>
      <p:ext uri="{BB962C8B-B14F-4D97-AF65-F5344CB8AC3E}">
        <p14:creationId xmlns:p14="http://schemas.microsoft.com/office/powerpoint/2010/main" val="9340757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NZ"/>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NZ"/>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3EF6D47-0924-4DE0-8787-C312BC6CE788}" type="datetimeFigureOut">
              <a:rPr lang="en-NZ" smtClean="0"/>
              <a:t>15/05/2017</a:t>
            </a:fld>
            <a:endParaRPr lang="en-NZ"/>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NZ"/>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9FFE1B6-FB8C-4E1C-8E97-A2E0B2F137A2}" type="slidenum">
              <a:rPr lang="en-NZ" smtClean="0"/>
              <a:t>‹#›</a:t>
            </a:fld>
            <a:endParaRPr lang="en-NZ"/>
          </a:p>
        </p:txBody>
      </p:sp>
    </p:spTree>
    <p:extLst>
      <p:ext uri="{BB962C8B-B14F-4D97-AF65-F5344CB8AC3E}">
        <p14:creationId xmlns:p14="http://schemas.microsoft.com/office/powerpoint/2010/main" val="16954033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s://www.youtube.com/watch?v=UiK37I159fc" TargetMode="External"/><Relationship Id="rId2" Type="http://schemas.openxmlformats.org/officeDocument/2006/relationships/hyperlink" Target="https://www.youtube.com/watch?v=1uKtNlPLPZw&amp;t=322s" TargetMode="External"/><Relationship Id="rId1" Type="http://schemas.openxmlformats.org/officeDocument/2006/relationships/slideLayout" Target="../slideLayouts/slideLayout2.xml"/><Relationship Id="rId4" Type="http://schemas.openxmlformats.org/officeDocument/2006/relationships/hyperlink" Target="https://www.youtube.com/watch?v=VbubK1HhWTA" TargetMode="Externa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https://www.youtube.com/watch?v=tCKElB1ZqDk"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hyperlink" Target="https://www.youtube.com/watch?v=fgBozLCGUHY"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s://www.youtube.com/watch?v=4-fEvpVNTlE"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NZ" sz="5400" b="1" dirty="0" smtClean="0"/>
              <a:t>The relevance of equations when looking at ocean acidification</a:t>
            </a:r>
            <a:endParaRPr lang="en-NZ" sz="5400" b="1" dirty="0"/>
          </a:p>
        </p:txBody>
      </p:sp>
      <p:sp>
        <p:nvSpPr>
          <p:cNvPr id="3" name="Subtitle 2"/>
          <p:cNvSpPr>
            <a:spLocks noGrp="1"/>
          </p:cNvSpPr>
          <p:nvPr>
            <p:ph type="subTitle" idx="1"/>
          </p:nvPr>
        </p:nvSpPr>
        <p:spPr/>
        <p:txBody>
          <a:bodyPr/>
          <a:lstStyle/>
          <a:p>
            <a:endParaRPr lang="en-NZ" dirty="0"/>
          </a:p>
        </p:txBody>
      </p:sp>
    </p:spTree>
    <p:extLst>
      <p:ext uri="{BB962C8B-B14F-4D97-AF65-F5344CB8AC3E}">
        <p14:creationId xmlns:p14="http://schemas.microsoft.com/office/powerpoint/2010/main" val="9605550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pH</a:t>
            </a:r>
            <a:endParaRPr lang="en-NZ" b="1" dirty="0"/>
          </a:p>
        </p:txBody>
      </p:sp>
      <p:sp>
        <p:nvSpPr>
          <p:cNvPr id="3" name="Content Placeholder 2"/>
          <p:cNvSpPr>
            <a:spLocks noGrp="1"/>
          </p:cNvSpPr>
          <p:nvPr>
            <p:ph idx="1"/>
          </p:nvPr>
        </p:nvSpPr>
        <p:spPr>
          <a:xfrm>
            <a:off x="457200" y="1600200"/>
            <a:ext cx="8229600" cy="5069160"/>
          </a:xfrm>
        </p:spPr>
        <p:txBody>
          <a:bodyPr>
            <a:normAutofit fontScale="85000" lnSpcReduction="20000"/>
          </a:bodyPr>
          <a:lstStyle/>
          <a:p>
            <a:r>
              <a:rPr lang="en-NZ" dirty="0" smtClean="0"/>
              <a:t>pH is a logarithmic scale.</a:t>
            </a:r>
          </a:p>
          <a:p>
            <a:r>
              <a:rPr lang="en-NZ" dirty="0" smtClean="0"/>
              <a:t>The range between a strongly acidic solution (pH 0) and a strongly basic solution (pH 14) is extremely large and can differ by over 100 million ions (H+ for acidity and OH- for alkaline).</a:t>
            </a:r>
          </a:p>
          <a:p>
            <a:r>
              <a:rPr lang="en-NZ" dirty="0" smtClean="0"/>
              <a:t>Each unit of change in the pH scale corresponds to a 10 fold change in the concentration of ions.</a:t>
            </a:r>
          </a:p>
          <a:p>
            <a:r>
              <a:rPr lang="en-NZ" dirty="0" smtClean="0"/>
              <a:t>This is why a change of pH of 8.2 in seawater to a pH of 8.1 is quite a dramatic change in the concentration of H+ ions.</a:t>
            </a:r>
          </a:p>
          <a:p>
            <a:r>
              <a:rPr lang="en-NZ" dirty="0" smtClean="0"/>
              <a:t>As a consequence, the more H+ ions present in seawater, the more carbonate molecules which will be lost to  carbonic acid.</a:t>
            </a:r>
            <a:endParaRPr lang="en-NZ" dirty="0"/>
          </a:p>
        </p:txBody>
      </p:sp>
    </p:spTree>
    <p:extLst>
      <p:ext uri="{BB962C8B-B14F-4D97-AF65-F5344CB8AC3E}">
        <p14:creationId xmlns:p14="http://schemas.microsoft.com/office/powerpoint/2010/main" val="143417356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The pH equation</a:t>
            </a:r>
            <a:endParaRPr lang="en-NZ" b="1" dirty="0"/>
          </a:p>
        </p:txBody>
      </p:sp>
      <p:sp>
        <p:nvSpPr>
          <p:cNvPr id="3" name="Content Placeholder 2"/>
          <p:cNvSpPr>
            <a:spLocks noGrp="1"/>
          </p:cNvSpPr>
          <p:nvPr>
            <p:ph idx="1"/>
          </p:nvPr>
        </p:nvSpPr>
        <p:spPr/>
        <p:txBody>
          <a:bodyPr/>
          <a:lstStyle/>
          <a:p>
            <a:pPr marL="0" indent="0">
              <a:buNone/>
            </a:pPr>
            <a:r>
              <a:rPr lang="en-NZ" dirty="0" smtClean="0"/>
              <a:t>	</a:t>
            </a:r>
            <a:r>
              <a:rPr lang="en-NZ" b="1" dirty="0" err="1" smtClean="0"/>
              <a:t>ph</a:t>
            </a:r>
            <a:r>
              <a:rPr lang="en-NZ" b="1" dirty="0" smtClean="0"/>
              <a:t> = -log [H+]</a:t>
            </a:r>
          </a:p>
          <a:p>
            <a:r>
              <a:rPr lang="en-NZ" dirty="0" smtClean="0"/>
              <a:t>This equation can be used to work out what the pH is of a particular substance.</a:t>
            </a:r>
          </a:p>
          <a:p>
            <a:pPr marL="0" indent="0">
              <a:buNone/>
            </a:pPr>
            <a:r>
              <a:rPr lang="en-NZ" dirty="0" smtClean="0">
                <a:hlinkClick r:id="rId2"/>
              </a:rPr>
              <a:t>The pH equation</a:t>
            </a:r>
            <a:endParaRPr lang="en-NZ" dirty="0" smtClean="0"/>
          </a:p>
          <a:p>
            <a:pPr marL="0" indent="0">
              <a:buNone/>
            </a:pPr>
            <a:r>
              <a:rPr lang="en-NZ" dirty="0" smtClean="0">
                <a:hlinkClick r:id="rId3"/>
              </a:rPr>
              <a:t>Solving pH equations</a:t>
            </a:r>
            <a:endParaRPr lang="en-NZ" dirty="0" smtClean="0"/>
          </a:p>
          <a:p>
            <a:pPr marL="0" indent="0">
              <a:buNone/>
            </a:pPr>
            <a:r>
              <a:rPr lang="en-NZ" dirty="0" smtClean="0">
                <a:hlinkClick r:id="rId4"/>
              </a:rPr>
              <a:t>Practice pH problem</a:t>
            </a:r>
            <a:r>
              <a:rPr lang="en-NZ" dirty="0" smtClean="0"/>
              <a:t>  From 29:31mins</a:t>
            </a:r>
            <a:endParaRPr lang="en-NZ" dirty="0"/>
          </a:p>
        </p:txBody>
      </p:sp>
    </p:spTree>
    <p:extLst>
      <p:ext uri="{BB962C8B-B14F-4D97-AF65-F5344CB8AC3E}">
        <p14:creationId xmlns:p14="http://schemas.microsoft.com/office/powerpoint/2010/main" val="30170011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457200" y="1268760"/>
            <a:ext cx="8229600" cy="4857403"/>
          </a:xfrm>
        </p:spPr>
        <p:txBody>
          <a:bodyPr/>
          <a:lstStyle/>
          <a:p>
            <a:pPr marL="0" indent="0">
              <a:buNone/>
            </a:pPr>
            <a:r>
              <a:rPr lang="en-NZ" dirty="0"/>
              <a:t>A report by the United Nations Convention on Biological Diversity last year noted that the ocean’s pH, a measure of acidity, had </a:t>
            </a:r>
            <a:r>
              <a:rPr lang="en-NZ" i="1" dirty="0">
                <a:solidFill>
                  <a:schemeClr val="accent1">
                    <a:lumMod val="75000"/>
                  </a:schemeClr>
                </a:solidFill>
              </a:rPr>
              <a:t>decreased by 26 per cent since the start of the industrial revolution</a:t>
            </a:r>
            <a:r>
              <a:rPr lang="en-NZ" dirty="0"/>
              <a:t>, mirroring the proportion of manmade CO2 emissions that the oceans absorb from the air.</a:t>
            </a:r>
          </a:p>
        </p:txBody>
      </p:sp>
    </p:spTree>
    <p:extLst>
      <p:ext uri="{BB962C8B-B14F-4D97-AF65-F5344CB8AC3E}">
        <p14:creationId xmlns:p14="http://schemas.microsoft.com/office/powerpoint/2010/main" val="30452458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457200" y="1124744"/>
            <a:ext cx="8229600" cy="5001419"/>
          </a:xfrm>
        </p:spPr>
        <p:txBody>
          <a:bodyPr>
            <a:normAutofit/>
          </a:bodyPr>
          <a:lstStyle/>
          <a:p>
            <a:r>
              <a:rPr lang="en-NZ" dirty="0"/>
              <a:t>Globally the oceans’ average pH is currently </a:t>
            </a:r>
            <a:r>
              <a:rPr lang="en-NZ" i="1" dirty="0">
                <a:solidFill>
                  <a:schemeClr val="accent1">
                    <a:lumMod val="75000"/>
                  </a:schemeClr>
                </a:solidFill>
              </a:rPr>
              <a:t>8.1</a:t>
            </a:r>
            <a:r>
              <a:rPr lang="en-NZ" dirty="0"/>
              <a:t>, which is </a:t>
            </a:r>
            <a:r>
              <a:rPr lang="en-NZ" i="1" dirty="0">
                <a:solidFill>
                  <a:schemeClr val="accent1">
                    <a:lumMod val="75000"/>
                  </a:schemeClr>
                </a:solidFill>
              </a:rPr>
              <a:t>0.1 lower than it was 250 years ago</a:t>
            </a:r>
            <a:r>
              <a:rPr lang="en-NZ" dirty="0"/>
              <a:t>. This may not sound significant, but the pH scale is logarithmic, so a decrease of one pH unit represents a 10-fold increase in the acidity. What’s worse, this decline in pH is projected to continue in line with the increase in atmospheric CO</a:t>
            </a:r>
            <a:r>
              <a:rPr lang="en-NZ" sz="2400" dirty="0"/>
              <a:t>2</a:t>
            </a:r>
            <a:r>
              <a:rPr lang="en-NZ" dirty="0"/>
              <a:t>, </a:t>
            </a:r>
            <a:r>
              <a:rPr lang="en-NZ" i="1" dirty="0">
                <a:solidFill>
                  <a:schemeClr val="accent1">
                    <a:lumMod val="75000"/>
                  </a:schemeClr>
                </a:solidFill>
              </a:rPr>
              <a:t>leading to the most rapid decrease in ocean pH in the past 50 million years.</a:t>
            </a:r>
          </a:p>
        </p:txBody>
      </p:sp>
    </p:spTree>
    <p:extLst>
      <p:ext uri="{BB962C8B-B14F-4D97-AF65-F5344CB8AC3E}">
        <p14:creationId xmlns:p14="http://schemas.microsoft.com/office/powerpoint/2010/main" val="6587524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r>
              <a:rPr lang="en-NZ" dirty="0"/>
              <a:t>Ocean </a:t>
            </a:r>
            <a:r>
              <a:rPr lang="en-NZ" dirty="0" smtClean="0"/>
              <a:t>acidification has </a:t>
            </a:r>
            <a:r>
              <a:rPr lang="en-NZ" dirty="0"/>
              <a:t>happened before. CO</a:t>
            </a:r>
            <a:r>
              <a:rPr lang="en-NZ" sz="2400" dirty="0"/>
              <a:t>2</a:t>
            </a:r>
            <a:r>
              <a:rPr lang="en-NZ" dirty="0"/>
              <a:t> from Siberian volcanoes caused the world’s oceans to </a:t>
            </a:r>
            <a:r>
              <a:rPr lang="en-NZ"/>
              <a:t>acidify </a:t>
            </a:r>
            <a:r>
              <a:rPr lang="en-NZ" smtClean="0"/>
              <a:t>251 </a:t>
            </a:r>
            <a:r>
              <a:rPr lang="en-NZ" dirty="0"/>
              <a:t>million years ago, generating the greatest ever extinction of life on this planet</a:t>
            </a:r>
            <a:r>
              <a:rPr lang="en-NZ" dirty="0" smtClean="0"/>
              <a:t>.</a:t>
            </a:r>
          </a:p>
          <a:p>
            <a:r>
              <a:rPr lang="en-NZ" dirty="0" smtClean="0"/>
              <a:t>Do reading on ‘The great dying’.</a:t>
            </a:r>
          </a:p>
          <a:p>
            <a:r>
              <a:rPr lang="en-NZ" dirty="0" smtClean="0">
                <a:hlinkClick r:id="rId2"/>
              </a:rPr>
              <a:t>The great dying</a:t>
            </a:r>
            <a:endParaRPr lang="en-NZ" dirty="0" smtClean="0"/>
          </a:p>
          <a:p>
            <a:endParaRPr lang="en-NZ" dirty="0"/>
          </a:p>
        </p:txBody>
      </p:sp>
    </p:spTree>
    <p:extLst>
      <p:ext uri="{BB962C8B-B14F-4D97-AF65-F5344CB8AC3E}">
        <p14:creationId xmlns:p14="http://schemas.microsoft.com/office/powerpoint/2010/main" val="308586145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4082"/>
          </a:xfrm>
        </p:spPr>
        <p:txBody>
          <a:bodyPr>
            <a:normAutofit fontScale="90000"/>
          </a:bodyPr>
          <a:lstStyle/>
          <a:p>
            <a:endParaRPr lang="en-NZ" dirty="0"/>
          </a:p>
        </p:txBody>
      </p:sp>
      <p:sp>
        <p:nvSpPr>
          <p:cNvPr id="3" name="Content Placeholder 2"/>
          <p:cNvSpPr>
            <a:spLocks noGrp="1"/>
          </p:cNvSpPr>
          <p:nvPr>
            <p:ph idx="1"/>
          </p:nvPr>
        </p:nvSpPr>
        <p:spPr>
          <a:xfrm>
            <a:off x="457200" y="836712"/>
            <a:ext cx="8229600" cy="5289451"/>
          </a:xfrm>
        </p:spPr>
        <p:txBody>
          <a:bodyPr>
            <a:normAutofit lnSpcReduction="10000"/>
          </a:bodyPr>
          <a:lstStyle/>
          <a:p>
            <a:r>
              <a:rPr lang="en-NZ" dirty="0" smtClean="0"/>
              <a:t>CO</a:t>
            </a:r>
            <a:r>
              <a:rPr lang="en-NZ" sz="2600" dirty="0" smtClean="0"/>
              <a:t>2</a:t>
            </a:r>
            <a:r>
              <a:rPr lang="en-NZ" dirty="0" smtClean="0"/>
              <a:t> in the atmosphere has increased fro 278ppm in pre-industrialised times to 399 ppm today.</a:t>
            </a:r>
          </a:p>
          <a:p>
            <a:r>
              <a:rPr lang="en-NZ" dirty="0" smtClean="0"/>
              <a:t>During this time, the amount of CO</a:t>
            </a:r>
            <a:r>
              <a:rPr lang="en-NZ" sz="2600" dirty="0" smtClean="0"/>
              <a:t>2 </a:t>
            </a:r>
            <a:r>
              <a:rPr lang="en-NZ" dirty="0" smtClean="0"/>
              <a:t>dissolved in the ocean has risen by more than 30%, decreasing the pH of the ocean by 0.11 units.</a:t>
            </a:r>
          </a:p>
          <a:p>
            <a:r>
              <a:rPr lang="en-NZ" dirty="0" smtClean="0"/>
              <a:t>As with CO</a:t>
            </a:r>
            <a:r>
              <a:rPr lang="en-NZ" sz="2600" dirty="0" smtClean="0"/>
              <a:t>2</a:t>
            </a:r>
            <a:r>
              <a:rPr lang="en-NZ" dirty="0" smtClean="0"/>
              <a:t> and global warming there is some lag between cause and effect, meaning that even if all carbon emissions stopped today, we are committed to a further drop of up to 0.1 units.</a:t>
            </a:r>
            <a:endParaRPr lang="en-NZ" dirty="0"/>
          </a:p>
        </p:txBody>
      </p:sp>
    </p:spTree>
    <p:extLst>
      <p:ext uri="{BB962C8B-B14F-4D97-AF65-F5344CB8AC3E}">
        <p14:creationId xmlns:p14="http://schemas.microsoft.com/office/powerpoint/2010/main" val="64283692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smtClean="0"/>
              <a:t>So what happens to CO</a:t>
            </a:r>
            <a:r>
              <a:rPr lang="en-NZ" sz="2700" b="1" dirty="0" smtClean="0"/>
              <a:t>2</a:t>
            </a:r>
            <a:r>
              <a:rPr lang="en-NZ" b="1" dirty="0" smtClean="0"/>
              <a:t> as it dissolves in seawater?</a:t>
            </a:r>
            <a:endParaRPr lang="en-NZ" b="1" dirty="0"/>
          </a:p>
        </p:txBody>
      </p:sp>
      <p:sp>
        <p:nvSpPr>
          <p:cNvPr id="3" name="Content Placeholder 2"/>
          <p:cNvSpPr>
            <a:spLocks noGrp="1"/>
          </p:cNvSpPr>
          <p:nvPr>
            <p:ph idx="1"/>
          </p:nvPr>
        </p:nvSpPr>
        <p:spPr/>
        <p:txBody>
          <a:bodyPr>
            <a:normAutofit fontScale="92500" lnSpcReduction="20000"/>
          </a:bodyPr>
          <a:lstStyle/>
          <a:p>
            <a:r>
              <a:rPr lang="en-NZ" dirty="0" smtClean="0"/>
              <a:t>There are three stages to what happens to carbon dioxide as it dissolves in seawater:</a:t>
            </a:r>
          </a:p>
          <a:p>
            <a:pPr marL="514350" indent="-514350">
              <a:buFont typeface="+mj-lt"/>
              <a:buAutoNum type="arabicPeriod"/>
            </a:pPr>
            <a:r>
              <a:rPr lang="pt-BR" dirty="0"/>
              <a:t>CO</a:t>
            </a:r>
            <a:r>
              <a:rPr lang="pt-BR" sz="2400" dirty="0"/>
              <a:t>2</a:t>
            </a:r>
            <a:r>
              <a:rPr lang="pt-BR" dirty="0"/>
              <a:t> + H</a:t>
            </a:r>
            <a:r>
              <a:rPr lang="pt-BR" sz="2400" dirty="0"/>
              <a:t>2</a:t>
            </a:r>
            <a:r>
              <a:rPr lang="pt-BR" dirty="0"/>
              <a:t>0       </a:t>
            </a:r>
            <a:r>
              <a:rPr lang="pt-BR" dirty="0" smtClean="0"/>
              <a:t>  H</a:t>
            </a:r>
            <a:r>
              <a:rPr lang="pt-BR" sz="2400" dirty="0" smtClean="0"/>
              <a:t>2</a:t>
            </a:r>
            <a:r>
              <a:rPr lang="pt-BR" dirty="0" smtClean="0"/>
              <a:t>CO</a:t>
            </a:r>
            <a:r>
              <a:rPr lang="pt-BR" sz="2400" dirty="0" smtClean="0"/>
              <a:t>3</a:t>
            </a:r>
            <a:r>
              <a:rPr lang="pt-BR" dirty="0" smtClean="0"/>
              <a:t>        This show that when carbon dioxide dissolves in seawater, carbonic acid is formed. </a:t>
            </a:r>
          </a:p>
          <a:p>
            <a:pPr marL="400050" lvl="1" indent="0">
              <a:buNone/>
            </a:pPr>
            <a:r>
              <a:rPr lang="pt-BR" sz="3000" dirty="0" smtClean="0"/>
              <a:t>       H2CO3         H</a:t>
            </a:r>
            <a:r>
              <a:rPr lang="pt-BR" sz="3000" dirty="0"/>
              <a:t>+   +   </a:t>
            </a:r>
            <a:r>
              <a:rPr lang="pt-BR" sz="3000" dirty="0" smtClean="0"/>
              <a:t>HCO3-  The carbonic acid is         dissociated into its hygrogen ion components and bicabonate ion components. This adds hydrogen ions (or more correctly  hydronium ions) into the seawater, and is essentially what makes the seawater acidic.</a:t>
            </a:r>
            <a:endParaRPr lang="pt-BR" sz="3000" dirty="0"/>
          </a:p>
        </p:txBody>
      </p:sp>
      <p:cxnSp>
        <p:nvCxnSpPr>
          <p:cNvPr id="7" name="Straight Arrow Connector 6"/>
          <p:cNvCxnSpPr/>
          <p:nvPr/>
        </p:nvCxnSpPr>
        <p:spPr>
          <a:xfrm>
            <a:off x="2759309" y="2636912"/>
            <a:ext cx="540060"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a:off x="2540818" y="3795789"/>
            <a:ext cx="576064"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2515418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normAutofit lnSpcReduction="10000"/>
          </a:bodyPr>
          <a:lstStyle/>
          <a:p>
            <a:r>
              <a:rPr lang="en-NZ" dirty="0"/>
              <a:t>2.    H+  +  CO</a:t>
            </a:r>
            <a:r>
              <a:rPr lang="en-NZ" sz="2400" dirty="0"/>
              <a:t>3</a:t>
            </a:r>
            <a:r>
              <a:rPr lang="en-NZ" dirty="0"/>
              <a:t> -2            HCO</a:t>
            </a:r>
            <a:r>
              <a:rPr lang="en-NZ" sz="2400" dirty="0"/>
              <a:t>3</a:t>
            </a:r>
            <a:r>
              <a:rPr lang="en-NZ" dirty="0"/>
              <a:t>-   The additional H+ ions released by carbonic acid bind to carbonate ions forming additional bicarbonate. This reduces the concentration of carbonate, making it harder for marine creatures to take up </a:t>
            </a:r>
            <a:r>
              <a:rPr lang="en-NZ" dirty="0" smtClean="0"/>
              <a:t>carbonate to form the Calcium carbonate needed to build their exoskeletons.</a:t>
            </a:r>
          </a:p>
          <a:p>
            <a:r>
              <a:rPr lang="en-NZ" dirty="0"/>
              <a:t>3.    Ca</a:t>
            </a:r>
            <a:r>
              <a:rPr lang="en-NZ" sz="2400" dirty="0"/>
              <a:t>2</a:t>
            </a:r>
            <a:r>
              <a:rPr lang="en-NZ" dirty="0"/>
              <a:t>+   +  CO</a:t>
            </a:r>
            <a:r>
              <a:rPr lang="en-NZ" sz="2400" dirty="0"/>
              <a:t>3</a:t>
            </a:r>
            <a:r>
              <a:rPr lang="en-NZ" dirty="0"/>
              <a:t>2-          CaCO</a:t>
            </a:r>
            <a:r>
              <a:rPr lang="en-NZ" sz="2400" dirty="0"/>
              <a:t>3</a:t>
            </a:r>
          </a:p>
          <a:p>
            <a:endParaRPr lang="en-NZ" dirty="0"/>
          </a:p>
          <a:p>
            <a:endParaRPr lang="en-NZ" dirty="0"/>
          </a:p>
        </p:txBody>
      </p:sp>
      <p:cxnSp>
        <p:nvCxnSpPr>
          <p:cNvPr id="5" name="Straight Arrow Connector 4"/>
          <p:cNvCxnSpPr/>
          <p:nvPr/>
        </p:nvCxnSpPr>
        <p:spPr>
          <a:xfrm>
            <a:off x="3851920" y="1916832"/>
            <a:ext cx="79208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a:off x="4247964" y="5445224"/>
            <a:ext cx="61206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913790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smtClean="0"/>
              <a:t>The confusion of ocean acidification equations</a:t>
            </a:r>
            <a:endParaRPr lang="en-NZ" b="1" dirty="0"/>
          </a:p>
        </p:txBody>
      </p:sp>
      <p:sp>
        <p:nvSpPr>
          <p:cNvPr id="3" name="Content Placeholder 2"/>
          <p:cNvSpPr>
            <a:spLocks noGrp="1"/>
          </p:cNvSpPr>
          <p:nvPr>
            <p:ph idx="1"/>
          </p:nvPr>
        </p:nvSpPr>
        <p:spPr>
          <a:xfrm>
            <a:off x="457200" y="1600200"/>
            <a:ext cx="8229600" cy="5257800"/>
          </a:xfrm>
        </p:spPr>
        <p:txBody>
          <a:bodyPr>
            <a:normAutofit fontScale="70000" lnSpcReduction="20000"/>
          </a:bodyPr>
          <a:lstStyle/>
          <a:p>
            <a:r>
              <a:rPr lang="en-NZ" b="1" i="1" dirty="0" smtClean="0"/>
              <a:t>The </a:t>
            </a:r>
            <a:r>
              <a:rPr lang="en-NZ" b="1" i="1" dirty="0"/>
              <a:t>equations showing CO</a:t>
            </a:r>
            <a:r>
              <a:rPr lang="en-NZ" sz="2300" b="1" i="1" dirty="0"/>
              <a:t>2</a:t>
            </a:r>
            <a:r>
              <a:rPr lang="en-NZ" b="1" i="1" dirty="0"/>
              <a:t> reacting with water look like they generate more, not less carbonate. How does ocean acidification decrease the amount of carbonate ions in seawater?</a:t>
            </a:r>
          </a:p>
          <a:p>
            <a:endParaRPr lang="en-NZ" dirty="0"/>
          </a:p>
          <a:p>
            <a:r>
              <a:rPr lang="en-NZ" dirty="0"/>
              <a:t>This is a common point of confusion, because step-by-step equilibrium equations describing the carbonate system in seawater do not capture the </a:t>
            </a:r>
            <a:r>
              <a:rPr lang="en-NZ" i="1" dirty="0"/>
              <a:t>dynamic chemical environment of seawater</a:t>
            </a:r>
            <a:r>
              <a:rPr lang="en-NZ" dirty="0"/>
              <a:t>.  </a:t>
            </a:r>
            <a:endParaRPr lang="en-NZ" dirty="0" smtClean="0"/>
          </a:p>
          <a:p>
            <a:r>
              <a:rPr lang="en-NZ" dirty="0" smtClean="0"/>
              <a:t>There </a:t>
            </a:r>
            <a:r>
              <a:rPr lang="en-NZ" dirty="0"/>
              <a:t>are several reactions that can occur between carbon dioxide (CO2), water (H2O), carbonic acid (H2CO3), bicarbonate ion </a:t>
            </a:r>
            <a:endParaRPr lang="en-NZ" dirty="0" smtClean="0"/>
          </a:p>
          <a:p>
            <a:pPr marL="0" indent="0">
              <a:buNone/>
            </a:pPr>
            <a:r>
              <a:rPr lang="en-NZ" dirty="0" smtClean="0"/>
              <a:t>      (</a:t>
            </a:r>
            <a:r>
              <a:rPr lang="en-NZ" dirty="0"/>
              <a:t>HCO3-), and carbonate ion (CO32-). One of the possible reactions </a:t>
            </a:r>
            <a:r>
              <a:rPr lang="en-NZ" dirty="0" smtClean="0"/>
              <a:t>     does </a:t>
            </a:r>
            <a:r>
              <a:rPr lang="en-NZ" dirty="0"/>
              <a:t>create carbonate ions and lowers pH:</a:t>
            </a:r>
          </a:p>
          <a:p>
            <a:endParaRPr lang="en-NZ" dirty="0"/>
          </a:p>
          <a:p>
            <a:r>
              <a:rPr lang="en-NZ" sz="4000" b="1" dirty="0"/>
              <a:t>CO</a:t>
            </a:r>
            <a:r>
              <a:rPr lang="en-NZ" sz="2900" b="1" dirty="0"/>
              <a:t>2 </a:t>
            </a:r>
            <a:r>
              <a:rPr lang="en-NZ" sz="4000" b="1" dirty="0"/>
              <a:t>+ H</a:t>
            </a:r>
            <a:r>
              <a:rPr lang="en-NZ" sz="2900" b="1" dirty="0"/>
              <a:t>2</a:t>
            </a:r>
            <a:r>
              <a:rPr lang="en-NZ" sz="4000" b="1" dirty="0"/>
              <a:t>O ⇔ H</a:t>
            </a:r>
            <a:r>
              <a:rPr lang="en-NZ" sz="2900" b="1" dirty="0"/>
              <a:t>2</a:t>
            </a:r>
            <a:r>
              <a:rPr lang="en-NZ" sz="4000" b="1" dirty="0"/>
              <a:t>CO</a:t>
            </a:r>
            <a:r>
              <a:rPr lang="en-NZ" sz="2900" b="1" dirty="0"/>
              <a:t>3</a:t>
            </a:r>
            <a:r>
              <a:rPr lang="en-NZ" sz="4000" b="1" dirty="0"/>
              <a:t> ⇔ H</a:t>
            </a:r>
            <a:r>
              <a:rPr lang="en-NZ" sz="2900" b="1" dirty="0"/>
              <a:t>+</a:t>
            </a:r>
            <a:r>
              <a:rPr lang="en-NZ" sz="4000" b="1" dirty="0"/>
              <a:t> + HCO</a:t>
            </a:r>
            <a:r>
              <a:rPr lang="en-NZ" sz="2900" b="1" dirty="0"/>
              <a:t>3</a:t>
            </a:r>
            <a:r>
              <a:rPr lang="en-NZ" sz="4000" b="1" dirty="0"/>
              <a:t>- ⇔ 2H</a:t>
            </a:r>
            <a:r>
              <a:rPr lang="en-NZ" sz="2900" b="1" dirty="0"/>
              <a:t>+</a:t>
            </a:r>
            <a:r>
              <a:rPr lang="en-NZ" sz="4000" b="1" dirty="0"/>
              <a:t> + CO</a:t>
            </a:r>
            <a:r>
              <a:rPr lang="en-NZ" sz="2900" b="1" dirty="0"/>
              <a:t>3</a:t>
            </a:r>
            <a:r>
              <a:rPr lang="en-NZ" sz="4000" b="1" dirty="0"/>
              <a:t>2-</a:t>
            </a:r>
          </a:p>
          <a:p>
            <a:pPr marL="0" indent="0">
              <a:buNone/>
            </a:pPr>
            <a:endParaRPr lang="en-NZ" sz="4000" b="1" dirty="0"/>
          </a:p>
        </p:txBody>
      </p:sp>
    </p:spTree>
    <p:extLst>
      <p:ext uri="{BB962C8B-B14F-4D97-AF65-F5344CB8AC3E}">
        <p14:creationId xmlns:p14="http://schemas.microsoft.com/office/powerpoint/2010/main" val="332816614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457200" y="908720"/>
            <a:ext cx="8229600" cy="5688632"/>
          </a:xfrm>
        </p:spPr>
        <p:txBody>
          <a:bodyPr>
            <a:normAutofit fontScale="92500" lnSpcReduction="20000"/>
          </a:bodyPr>
          <a:lstStyle/>
          <a:p>
            <a:endParaRPr lang="en-NZ" dirty="0"/>
          </a:p>
          <a:p>
            <a:r>
              <a:rPr lang="en-NZ" dirty="0"/>
              <a:t>However, at the current ocean pH level, another reaction also occurs that consumes carbonate ions and does not change pH:</a:t>
            </a:r>
          </a:p>
          <a:p>
            <a:endParaRPr lang="en-NZ" dirty="0"/>
          </a:p>
          <a:p>
            <a:pPr marL="0" indent="0">
              <a:buNone/>
            </a:pPr>
            <a:r>
              <a:rPr lang="en-NZ" sz="3800" dirty="0" smtClean="0"/>
              <a:t>	</a:t>
            </a:r>
            <a:r>
              <a:rPr lang="en-NZ" sz="4200" b="1" dirty="0" smtClean="0"/>
              <a:t>CO</a:t>
            </a:r>
            <a:r>
              <a:rPr lang="en-NZ" sz="2800" b="1" dirty="0" smtClean="0"/>
              <a:t>2</a:t>
            </a:r>
            <a:r>
              <a:rPr lang="en-NZ" sz="4200" b="1" dirty="0" smtClean="0"/>
              <a:t> </a:t>
            </a:r>
            <a:r>
              <a:rPr lang="en-NZ" sz="4200" b="1" dirty="0"/>
              <a:t>+ H</a:t>
            </a:r>
            <a:r>
              <a:rPr lang="en-NZ" sz="2400" b="1" dirty="0"/>
              <a:t>2</a:t>
            </a:r>
            <a:r>
              <a:rPr lang="en-NZ" sz="4200" b="1" dirty="0"/>
              <a:t>O + CO</a:t>
            </a:r>
            <a:r>
              <a:rPr lang="en-NZ" sz="2400" b="1" dirty="0"/>
              <a:t>3</a:t>
            </a:r>
            <a:r>
              <a:rPr lang="en-NZ" sz="4200" b="1" dirty="0"/>
              <a:t>2- ⇔ 2HCO</a:t>
            </a:r>
            <a:r>
              <a:rPr lang="en-NZ" sz="2400" b="1" dirty="0"/>
              <a:t>3</a:t>
            </a:r>
            <a:r>
              <a:rPr lang="en-NZ" sz="4200" b="1" dirty="0"/>
              <a:t>-</a:t>
            </a:r>
          </a:p>
          <a:p>
            <a:endParaRPr lang="en-NZ" dirty="0"/>
          </a:p>
          <a:p>
            <a:r>
              <a:rPr lang="en-NZ" dirty="0"/>
              <a:t>The second equation describes the reaction that occurs most often in the modern oceans, but the first reaction also occurs, so </a:t>
            </a:r>
            <a:r>
              <a:rPr lang="en-NZ" i="1" dirty="0"/>
              <a:t>the resulting overall change is a decrease in carbonate and a decrease in </a:t>
            </a:r>
            <a:r>
              <a:rPr lang="en-NZ" i="1" dirty="0" err="1"/>
              <a:t>pH.</a:t>
            </a:r>
            <a:r>
              <a:rPr lang="en-NZ" i="1" dirty="0"/>
              <a:t> </a:t>
            </a:r>
            <a:endParaRPr lang="en-NZ" i="1" dirty="0" smtClean="0"/>
          </a:p>
          <a:p>
            <a:r>
              <a:rPr lang="en-NZ" i="1" dirty="0" smtClean="0">
                <a:hlinkClick r:id="rId2"/>
              </a:rPr>
              <a:t>Ocean acidification equations</a:t>
            </a:r>
            <a:endParaRPr lang="en-NZ" i="1" dirty="0"/>
          </a:p>
          <a:p>
            <a:endParaRPr lang="en-NZ" dirty="0"/>
          </a:p>
        </p:txBody>
      </p:sp>
    </p:spTree>
    <p:extLst>
      <p:ext uri="{BB962C8B-B14F-4D97-AF65-F5344CB8AC3E}">
        <p14:creationId xmlns:p14="http://schemas.microsoft.com/office/powerpoint/2010/main" val="2172737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The CO</a:t>
            </a:r>
            <a:r>
              <a:rPr lang="en-NZ" sz="2400" b="1" dirty="0" smtClean="0"/>
              <a:t>2</a:t>
            </a:r>
            <a:r>
              <a:rPr lang="en-NZ" b="1" dirty="0" smtClean="0"/>
              <a:t> problem</a:t>
            </a:r>
            <a:endParaRPr lang="en-NZ" b="1" dirty="0"/>
          </a:p>
        </p:txBody>
      </p:sp>
      <p:sp>
        <p:nvSpPr>
          <p:cNvPr id="3" name="Content Placeholder 2"/>
          <p:cNvSpPr>
            <a:spLocks noGrp="1"/>
          </p:cNvSpPr>
          <p:nvPr>
            <p:ph idx="1"/>
          </p:nvPr>
        </p:nvSpPr>
        <p:spPr/>
        <p:txBody>
          <a:bodyPr/>
          <a:lstStyle/>
          <a:p>
            <a:r>
              <a:rPr lang="en-NZ" dirty="0" smtClean="0"/>
              <a:t>Over time, humans have increased their demand for products.</a:t>
            </a:r>
          </a:p>
          <a:p>
            <a:r>
              <a:rPr lang="en-NZ" dirty="0" smtClean="0"/>
              <a:t>This has caused an increase in the amount of CO</a:t>
            </a:r>
            <a:r>
              <a:rPr lang="en-NZ" sz="2400" dirty="0" smtClean="0"/>
              <a:t>2</a:t>
            </a:r>
            <a:r>
              <a:rPr lang="en-NZ" dirty="0" smtClean="0"/>
              <a:t> gas being emitted in the air.</a:t>
            </a:r>
          </a:p>
          <a:p>
            <a:r>
              <a:rPr lang="en-NZ" dirty="0" smtClean="0"/>
              <a:t>One million tonnes of CO</a:t>
            </a:r>
            <a:r>
              <a:rPr lang="en-NZ" sz="2400" dirty="0" smtClean="0"/>
              <a:t>2</a:t>
            </a:r>
            <a:r>
              <a:rPr lang="en-NZ" dirty="0" smtClean="0"/>
              <a:t> is released every hour, and 30% of these omissions are absorbed by the ocean.</a:t>
            </a:r>
            <a:endParaRPr lang="en-NZ" dirty="0"/>
          </a:p>
        </p:txBody>
      </p:sp>
    </p:spTree>
    <p:extLst>
      <p:ext uri="{BB962C8B-B14F-4D97-AF65-F5344CB8AC3E}">
        <p14:creationId xmlns:p14="http://schemas.microsoft.com/office/powerpoint/2010/main" val="38559157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The decrease in carbonate</a:t>
            </a:r>
            <a:endParaRPr lang="en-NZ" b="1" dirty="0"/>
          </a:p>
        </p:txBody>
      </p:sp>
      <p:sp>
        <p:nvSpPr>
          <p:cNvPr id="3" name="Content Placeholder 2"/>
          <p:cNvSpPr>
            <a:spLocks noGrp="1"/>
          </p:cNvSpPr>
          <p:nvPr>
            <p:ph idx="1"/>
          </p:nvPr>
        </p:nvSpPr>
        <p:spPr/>
        <p:txBody>
          <a:bodyPr/>
          <a:lstStyle/>
          <a:p>
            <a:r>
              <a:rPr lang="en-NZ" dirty="0" smtClean="0"/>
              <a:t>This is a serious issue for marine organisms that need calcium carbonate to build their exoskeletons.</a:t>
            </a:r>
          </a:p>
          <a:p>
            <a:r>
              <a:rPr lang="en-NZ" dirty="0" smtClean="0"/>
              <a:t>The main two forms used by marine creatures are </a:t>
            </a:r>
            <a:r>
              <a:rPr lang="en-NZ" b="1" i="1" dirty="0" smtClean="0"/>
              <a:t>calcite</a:t>
            </a:r>
            <a:r>
              <a:rPr lang="en-NZ" dirty="0" smtClean="0"/>
              <a:t> and </a:t>
            </a:r>
            <a:r>
              <a:rPr lang="en-NZ" b="1" i="1" dirty="0" err="1" smtClean="0"/>
              <a:t>argonite</a:t>
            </a:r>
            <a:r>
              <a:rPr lang="en-NZ" b="1" i="1" dirty="0" smtClean="0"/>
              <a:t>.</a:t>
            </a:r>
          </a:p>
          <a:p>
            <a:r>
              <a:rPr lang="en-NZ" dirty="0" smtClean="0"/>
              <a:t>Decreasing the amount of carbonate ions in the water makes conditions more difficult for both calcite users and </a:t>
            </a:r>
            <a:r>
              <a:rPr lang="en-NZ" dirty="0" err="1" smtClean="0"/>
              <a:t>argonite</a:t>
            </a:r>
            <a:r>
              <a:rPr lang="en-NZ" dirty="0" smtClean="0"/>
              <a:t> users.</a:t>
            </a:r>
            <a:endParaRPr lang="en-NZ" dirty="0"/>
          </a:p>
        </p:txBody>
      </p:sp>
    </p:spTree>
    <p:extLst>
      <p:ext uri="{BB962C8B-B14F-4D97-AF65-F5344CB8AC3E}">
        <p14:creationId xmlns:p14="http://schemas.microsoft.com/office/powerpoint/2010/main" val="291268744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Calcite users</a:t>
            </a:r>
            <a:endParaRPr lang="en-NZ" b="1" dirty="0"/>
          </a:p>
        </p:txBody>
      </p:sp>
      <p:sp>
        <p:nvSpPr>
          <p:cNvPr id="3" name="Content Placeholder 2"/>
          <p:cNvSpPr>
            <a:spLocks noGrp="1"/>
          </p:cNvSpPr>
          <p:nvPr>
            <p:ph idx="1"/>
          </p:nvPr>
        </p:nvSpPr>
        <p:spPr/>
        <p:txBody>
          <a:bodyPr/>
          <a:lstStyle/>
          <a:p>
            <a:r>
              <a:rPr lang="en-NZ" b="1" i="1" dirty="0" smtClean="0"/>
              <a:t>Phytoplankton</a:t>
            </a:r>
          </a:p>
          <a:p>
            <a:endParaRPr lang="en-NZ" b="1" i="1"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77886" y="2276872"/>
            <a:ext cx="7143750" cy="3771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586784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457200" y="692696"/>
            <a:ext cx="8229600" cy="5433467"/>
          </a:xfrm>
        </p:spPr>
        <p:txBody>
          <a:bodyPr/>
          <a:lstStyle/>
          <a:p>
            <a:r>
              <a:rPr lang="en-NZ" b="1" i="1" dirty="0" smtClean="0"/>
              <a:t>Foraminifera (diatoms)</a:t>
            </a:r>
          </a:p>
          <a:p>
            <a:endParaRPr lang="en-NZ" b="1" i="1" dirty="0" smtClean="0"/>
          </a:p>
          <a:p>
            <a:endParaRPr lang="en-NZ" b="1" i="1"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47725" y="1484784"/>
            <a:ext cx="7448550" cy="5057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0231239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457200" y="404664"/>
            <a:ext cx="8229600" cy="5721499"/>
          </a:xfrm>
        </p:spPr>
        <p:txBody>
          <a:bodyPr/>
          <a:lstStyle/>
          <a:p>
            <a:r>
              <a:rPr lang="en-NZ" b="1" i="1" dirty="0" err="1" smtClean="0"/>
              <a:t>Coccolithophores</a:t>
            </a:r>
            <a:endParaRPr lang="en-NZ" b="1" i="1" dirty="0" smtClean="0"/>
          </a:p>
          <a:p>
            <a:endParaRPr lang="en-NZ" b="1" i="1"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57001" y="1140280"/>
            <a:ext cx="7128792" cy="56992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928622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err="1" smtClean="0"/>
              <a:t>Argonite</a:t>
            </a:r>
            <a:r>
              <a:rPr lang="en-NZ" b="1" dirty="0" smtClean="0"/>
              <a:t> users</a:t>
            </a:r>
            <a:endParaRPr lang="en-NZ" b="1" dirty="0"/>
          </a:p>
        </p:txBody>
      </p:sp>
      <p:sp>
        <p:nvSpPr>
          <p:cNvPr id="3" name="Content Placeholder 2"/>
          <p:cNvSpPr>
            <a:spLocks noGrp="1"/>
          </p:cNvSpPr>
          <p:nvPr>
            <p:ph idx="1"/>
          </p:nvPr>
        </p:nvSpPr>
        <p:spPr/>
        <p:txBody>
          <a:bodyPr/>
          <a:lstStyle/>
          <a:p>
            <a:r>
              <a:rPr lang="en-NZ" b="1" i="1" dirty="0" smtClean="0"/>
              <a:t>Coral</a:t>
            </a:r>
          </a:p>
          <a:p>
            <a:endParaRPr lang="en-NZ" b="1" i="1"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2327708"/>
            <a:ext cx="6264696" cy="406045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25796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457200" y="692696"/>
            <a:ext cx="8229600" cy="5433467"/>
          </a:xfrm>
        </p:spPr>
        <p:txBody>
          <a:bodyPr/>
          <a:lstStyle/>
          <a:p>
            <a:r>
              <a:rPr lang="en-NZ" b="1" i="1" dirty="0" smtClean="0"/>
              <a:t>Shellfish</a:t>
            </a:r>
          </a:p>
          <a:p>
            <a:endParaRPr lang="en-NZ" b="1" i="1"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1340768"/>
            <a:ext cx="5737615" cy="47441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823643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dirty="0" smtClean="0"/>
              <a:t/>
            </a:r>
            <a:br>
              <a:rPr lang="en-NZ" dirty="0" smtClean="0"/>
            </a:br>
            <a:endParaRPr lang="en-NZ" dirty="0"/>
          </a:p>
        </p:txBody>
      </p:sp>
      <p:sp>
        <p:nvSpPr>
          <p:cNvPr id="3" name="Content Placeholder 2"/>
          <p:cNvSpPr>
            <a:spLocks noGrp="1"/>
          </p:cNvSpPr>
          <p:nvPr>
            <p:ph idx="1"/>
          </p:nvPr>
        </p:nvSpPr>
        <p:spPr>
          <a:xfrm>
            <a:off x="457200" y="620688"/>
            <a:ext cx="8229600" cy="5505475"/>
          </a:xfrm>
        </p:spPr>
        <p:txBody>
          <a:bodyPr/>
          <a:lstStyle/>
          <a:p>
            <a:r>
              <a:rPr lang="en-NZ" b="1" i="1" dirty="0" err="1" smtClean="0"/>
              <a:t>Pteropods</a:t>
            </a:r>
            <a:endParaRPr lang="en-NZ" b="1" i="1" dirty="0" smtClean="0"/>
          </a:p>
          <a:p>
            <a:endParaRPr lang="en-NZ" b="1" i="1"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1772816"/>
            <a:ext cx="5819775" cy="4191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b="7208"/>
          <a:stretch/>
        </p:blipFill>
        <p:spPr bwMode="auto">
          <a:xfrm>
            <a:off x="5220072" y="188640"/>
            <a:ext cx="3810000" cy="26515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439607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dirty="0"/>
          </a:p>
        </p:txBody>
      </p:sp>
      <p:sp>
        <p:nvSpPr>
          <p:cNvPr id="3" name="Content Placeholder 2"/>
          <p:cNvSpPr>
            <a:spLocks noGrp="1"/>
          </p:cNvSpPr>
          <p:nvPr>
            <p:ph idx="1"/>
          </p:nvPr>
        </p:nvSpPr>
        <p:spPr>
          <a:xfrm>
            <a:off x="457200" y="692696"/>
            <a:ext cx="8229600" cy="5433467"/>
          </a:xfrm>
        </p:spPr>
        <p:txBody>
          <a:bodyPr/>
          <a:lstStyle/>
          <a:p>
            <a:r>
              <a:rPr lang="en-NZ" b="1" i="1" dirty="0" err="1" smtClean="0"/>
              <a:t>Heteropods</a:t>
            </a:r>
            <a:r>
              <a:rPr lang="en-NZ" b="1" i="1" dirty="0" smtClean="0"/>
              <a:t> (sea elephants)</a:t>
            </a:r>
          </a:p>
          <a:p>
            <a:endParaRPr lang="en-NZ" b="1" i="1" dirty="0"/>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340768"/>
            <a:ext cx="7776864" cy="51845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3675912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smtClean="0"/>
              <a:t>Calcite and </a:t>
            </a:r>
            <a:r>
              <a:rPr lang="en-NZ" b="1" dirty="0" err="1" smtClean="0"/>
              <a:t>Argonite</a:t>
            </a:r>
            <a:r>
              <a:rPr lang="en-NZ" b="1" dirty="0" smtClean="0"/>
              <a:t/>
            </a:r>
            <a:br>
              <a:rPr lang="en-NZ" b="1" dirty="0" smtClean="0"/>
            </a:br>
            <a:r>
              <a:rPr lang="en-NZ" b="1" dirty="0" smtClean="0"/>
              <a:t>How are </a:t>
            </a:r>
            <a:r>
              <a:rPr lang="en-NZ" b="1" smtClean="0"/>
              <a:t>they different?</a:t>
            </a:r>
            <a:endParaRPr lang="en-NZ" b="1" dirty="0"/>
          </a:p>
        </p:txBody>
      </p:sp>
      <p:sp>
        <p:nvSpPr>
          <p:cNvPr id="3" name="Content Placeholder 2"/>
          <p:cNvSpPr>
            <a:spLocks noGrp="1"/>
          </p:cNvSpPr>
          <p:nvPr>
            <p:ph idx="1"/>
          </p:nvPr>
        </p:nvSpPr>
        <p:spPr/>
        <p:txBody>
          <a:bodyPr/>
          <a:lstStyle/>
          <a:p>
            <a:r>
              <a:rPr lang="en-NZ" dirty="0" smtClean="0"/>
              <a:t>Calcite and </a:t>
            </a:r>
            <a:r>
              <a:rPr lang="en-NZ" dirty="0" err="1" smtClean="0"/>
              <a:t>argonite</a:t>
            </a:r>
            <a:r>
              <a:rPr lang="en-NZ" dirty="0" smtClean="0"/>
              <a:t> are polymorphs – they have the same chemical formula of calcium carbonate, but different reactive properties.</a:t>
            </a:r>
          </a:p>
          <a:p>
            <a:r>
              <a:rPr lang="en-NZ" dirty="0" smtClean="0"/>
              <a:t>Calcite has a </a:t>
            </a:r>
            <a:r>
              <a:rPr lang="en-NZ" dirty="0" err="1" smtClean="0"/>
              <a:t>rhombohedral</a:t>
            </a:r>
            <a:r>
              <a:rPr lang="en-NZ" dirty="0" smtClean="0"/>
              <a:t> shape, whereas </a:t>
            </a:r>
            <a:r>
              <a:rPr lang="en-NZ" dirty="0" err="1" smtClean="0"/>
              <a:t>argonite</a:t>
            </a:r>
            <a:r>
              <a:rPr lang="en-NZ" dirty="0" smtClean="0"/>
              <a:t> has an </a:t>
            </a:r>
            <a:r>
              <a:rPr lang="en-NZ" dirty="0" err="1" smtClean="0"/>
              <a:t>othorhomic</a:t>
            </a:r>
            <a:r>
              <a:rPr lang="en-NZ" dirty="0" smtClean="0"/>
              <a:t> shape.</a:t>
            </a:r>
          </a:p>
          <a:p>
            <a:endParaRPr lang="en-NZ" dirty="0"/>
          </a:p>
        </p:txBody>
      </p:sp>
    </p:spTree>
    <p:extLst>
      <p:ext uri="{BB962C8B-B14F-4D97-AF65-F5344CB8AC3E}">
        <p14:creationId xmlns:p14="http://schemas.microsoft.com/office/powerpoint/2010/main" val="90631268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1162" y="692696"/>
            <a:ext cx="9366322" cy="5472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8182367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How does the ocean absorb CO</a:t>
            </a:r>
            <a:r>
              <a:rPr lang="en-NZ" sz="2400" b="1" dirty="0" smtClean="0"/>
              <a:t>2</a:t>
            </a:r>
            <a:r>
              <a:rPr lang="en-NZ" b="1" dirty="0" smtClean="0"/>
              <a:t>?</a:t>
            </a:r>
            <a:endParaRPr lang="en-NZ" b="1" dirty="0"/>
          </a:p>
        </p:txBody>
      </p:sp>
      <p:sp>
        <p:nvSpPr>
          <p:cNvPr id="3" name="Content Placeholder 2"/>
          <p:cNvSpPr>
            <a:spLocks noGrp="1"/>
          </p:cNvSpPr>
          <p:nvPr>
            <p:ph idx="1"/>
          </p:nvPr>
        </p:nvSpPr>
        <p:spPr>
          <a:xfrm>
            <a:off x="457200" y="1600200"/>
            <a:ext cx="8229600" cy="5141168"/>
          </a:xfrm>
        </p:spPr>
        <p:txBody>
          <a:bodyPr>
            <a:normAutofit fontScale="85000" lnSpcReduction="20000"/>
          </a:bodyPr>
          <a:lstStyle/>
          <a:p>
            <a:r>
              <a:rPr lang="en-NZ" sz="3800" dirty="0" smtClean="0"/>
              <a:t>As CO2 is released into the air, it slowly dissolves into sea water.</a:t>
            </a:r>
          </a:p>
          <a:p>
            <a:r>
              <a:rPr lang="en-NZ" sz="3800" dirty="0" smtClean="0"/>
              <a:t>CO2 is the solute to water (</a:t>
            </a:r>
            <a:r>
              <a:rPr lang="en-NZ" sz="3800" dirty="0" err="1" smtClean="0"/>
              <a:t>sovent</a:t>
            </a:r>
            <a:r>
              <a:rPr lang="en-NZ" sz="3800" dirty="0" smtClean="0"/>
              <a:t>).</a:t>
            </a:r>
          </a:p>
          <a:p>
            <a:r>
              <a:rPr lang="en-NZ" sz="3800" dirty="0" smtClean="0"/>
              <a:t>When CO2 dissolves it gets surrounded by particles of H2O which carry it, and mix the molecules into the water.</a:t>
            </a:r>
          </a:p>
          <a:p>
            <a:pPr marL="0" indent="0">
              <a:buNone/>
            </a:pPr>
            <a:r>
              <a:rPr lang="en-NZ" dirty="0"/>
              <a:t>	</a:t>
            </a:r>
            <a:r>
              <a:rPr lang="en-NZ" dirty="0" smtClean="0"/>
              <a:t>CO</a:t>
            </a:r>
            <a:r>
              <a:rPr lang="en-NZ" sz="2400" dirty="0" smtClean="0"/>
              <a:t>2(g)                    </a:t>
            </a:r>
            <a:r>
              <a:rPr lang="en-NZ" dirty="0" smtClean="0"/>
              <a:t>CO</a:t>
            </a:r>
            <a:r>
              <a:rPr lang="en-NZ" sz="2400" dirty="0" smtClean="0"/>
              <a:t>2</a:t>
            </a:r>
            <a:r>
              <a:rPr lang="en-NZ" dirty="0" smtClean="0"/>
              <a:t> </a:t>
            </a:r>
            <a:r>
              <a:rPr lang="en-NZ" sz="2400" dirty="0" smtClean="0"/>
              <a:t>(</a:t>
            </a:r>
            <a:r>
              <a:rPr lang="en-NZ" sz="2400" dirty="0" err="1" smtClean="0"/>
              <a:t>aq</a:t>
            </a:r>
            <a:r>
              <a:rPr lang="en-NZ" sz="2400" dirty="0" smtClean="0"/>
              <a:t>)</a:t>
            </a:r>
          </a:p>
          <a:p>
            <a:endParaRPr lang="en-NZ" sz="2400" dirty="0" smtClean="0"/>
          </a:p>
          <a:p>
            <a:r>
              <a:rPr lang="en-NZ" sz="3500" dirty="0" smtClean="0"/>
              <a:t>This equation is in equilibrium – it does not go into completion and is at a point where the forward reaction is balanced by the reverse reaction</a:t>
            </a:r>
            <a:r>
              <a:rPr lang="en-NZ" sz="2400" dirty="0" smtClean="0"/>
              <a:t>.</a:t>
            </a:r>
            <a:endParaRPr lang="en-NZ" sz="2400"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6148" t="13285" r="36926" b="19852"/>
          <a:stretch/>
        </p:blipFill>
        <p:spPr bwMode="auto">
          <a:xfrm>
            <a:off x="2339752" y="4064770"/>
            <a:ext cx="906551" cy="839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246972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r>
              <a:rPr lang="en-NZ" dirty="0" err="1" smtClean="0"/>
              <a:t>Argonite</a:t>
            </a:r>
            <a:r>
              <a:rPr lang="en-NZ" dirty="0" smtClean="0"/>
              <a:t> is metastable (has a more ‘excited’ nucleus/atom) and is 1.5x more soluble than calcite.</a:t>
            </a:r>
          </a:p>
          <a:p>
            <a:r>
              <a:rPr lang="en-NZ" dirty="0" smtClean="0"/>
              <a:t>This causes </a:t>
            </a:r>
            <a:r>
              <a:rPr lang="en-NZ" dirty="0" err="1" smtClean="0"/>
              <a:t>argonite</a:t>
            </a:r>
            <a:r>
              <a:rPr lang="en-NZ" dirty="0" smtClean="0"/>
              <a:t> to be more readily dissolvable and affects organisms which prefer </a:t>
            </a:r>
            <a:r>
              <a:rPr lang="en-NZ" dirty="0" err="1" smtClean="0"/>
              <a:t>argonite</a:t>
            </a:r>
            <a:r>
              <a:rPr lang="en-NZ" dirty="0" smtClean="0"/>
              <a:t> to build their structures </a:t>
            </a:r>
            <a:r>
              <a:rPr lang="en-NZ" dirty="0" err="1" smtClean="0"/>
              <a:t>eg</a:t>
            </a:r>
            <a:r>
              <a:rPr lang="en-NZ" dirty="0" smtClean="0"/>
              <a:t> coral.</a:t>
            </a:r>
            <a:endParaRPr lang="en-NZ" dirty="0"/>
          </a:p>
        </p:txBody>
      </p:sp>
    </p:spTree>
    <p:extLst>
      <p:ext uri="{BB962C8B-B14F-4D97-AF65-F5344CB8AC3E}">
        <p14:creationId xmlns:p14="http://schemas.microsoft.com/office/powerpoint/2010/main" val="21379118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457200" y="476672"/>
            <a:ext cx="8229600" cy="5649491"/>
          </a:xfrm>
        </p:spPr>
        <p:txBody>
          <a:bodyPr/>
          <a:lstStyle/>
          <a:p>
            <a:r>
              <a:rPr lang="en-NZ" dirty="0" smtClean="0"/>
              <a:t>Mollusc shells are made-up of 2% protein and calcium carbonate.</a:t>
            </a:r>
          </a:p>
          <a:p>
            <a:r>
              <a:rPr lang="en-NZ" dirty="0" smtClean="0"/>
              <a:t>The proteins guide the way for calcium carbonate ions to bond and form the patterns we see in shells, such as the rough surface of an oyster shell.</a:t>
            </a:r>
          </a:p>
          <a:p>
            <a:endParaRPr lang="en-NZ"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07904" y="3182194"/>
            <a:ext cx="4855716" cy="36450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3437631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r>
              <a:rPr lang="en-NZ" dirty="0" smtClean="0"/>
              <a:t>In </a:t>
            </a:r>
            <a:r>
              <a:rPr lang="en-NZ" b="1" i="1" dirty="0" smtClean="0"/>
              <a:t>consequence </a:t>
            </a:r>
            <a:r>
              <a:rPr lang="en-NZ" dirty="0" smtClean="0"/>
              <a:t>to the decreasing ocean pH, there will be less calcium carbonate for mollusc species, such as mussels, sea snails and oysters, to use for vital shell-building, making mollusc species more vulnerable.</a:t>
            </a:r>
            <a:endParaRPr lang="en-NZ" dirty="0"/>
          </a:p>
        </p:txBody>
      </p:sp>
    </p:spTree>
    <p:extLst>
      <p:ext uri="{BB962C8B-B14F-4D97-AF65-F5344CB8AC3E}">
        <p14:creationId xmlns:p14="http://schemas.microsoft.com/office/powerpoint/2010/main" val="321559212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a:xfrm>
            <a:off x="457200" y="476672"/>
            <a:ext cx="8229600" cy="6120680"/>
          </a:xfrm>
        </p:spPr>
        <p:txBody>
          <a:bodyPr>
            <a:normAutofit fontScale="92500" lnSpcReduction="20000"/>
          </a:bodyPr>
          <a:lstStyle/>
          <a:p>
            <a:r>
              <a:rPr lang="en-NZ" dirty="0" smtClean="0"/>
              <a:t>Calcium carbonate in shells also dissolves and releases carbonate and calcium ions into the water.</a:t>
            </a:r>
          </a:p>
          <a:p>
            <a:pPr marL="0" indent="0">
              <a:buNone/>
            </a:pPr>
            <a:r>
              <a:rPr lang="en-NZ" dirty="0"/>
              <a:t>	</a:t>
            </a:r>
            <a:r>
              <a:rPr lang="en-NZ" dirty="0" smtClean="0"/>
              <a:t>CaCO</a:t>
            </a:r>
            <a:r>
              <a:rPr lang="en-NZ" sz="2400" dirty="0" smtClean="0"/>
              <a:t>3</a:t>
            </a:r>
            <a:r>
              <a:rPr lang="en-NZ" dirty="0" smtClean="0"/>
              <a:t>                  Ca</a:t>
            </a:r>
            <a:r>
              <a:rPr lang="en-NZ" sz="2400" dirty="0" smtClean="0"/>
              <a:t>2</a:t>
            </a:r>
            <a:r>
              <a:rPr lang="en-NZ" dirty="0" smtClean="0"/>
              <a:t>+    +   CO</a:t>
            </a:r>
            <a:r>
              <a:rPr lang="en-NZ" sz="2400" dirty="0" smtClean="0"/>
              <a:t>3</a:t>
            </a:r>
            <a:r>
              <a:rPr lang="en-NZ" dirty="0" smtClean="0"/>
              <a:t>2-</a:t>
            </a:r>
          </a:p>
          <a:p>
            <a:r>
              <a:rPr lang="en-NZ" dirty="0" smtClean="0"/>
              <a:t>This increase in Hydrogen ions shifts this equilibrium to the right, causing more calcium carbonate to be dissolved.</a:t>
            </a:r>
          </a:p>
          <a:p>
            <a:r>
              <a:rPr lang="en-NZ" dirty="0" smtClean="0"/>
              <a:t>This also comes with more energy expense to molluscs as energy is required for the maintenance of their shells.</a:t>
            </a:r>
          </a:p>
          <a:p>
            <a:r>
              <a:rPr lang="en-NZ" dirty="0" smtClean="0"/>
              <a:t>Shells  will dissolve in carbonate and calcium ions at a slightly faster rate (new ocean pH of 8.1) than it would have in a more basic ocean pH of 8.2.</a:t>
            </a:r>
            <a:endParaRPr lang="en-NZ" dirty="0"/>
          </a:p>
        </p:txBody>
      </p:sp>
      <p:cxnSp>
        <p:nvCxnSpPr>
          <p:cNvPr id="5" name="Straight Arrow Connector 4"/>
          <p:cNvCxnSpPr/>
          <p:nvPr/>
        </p:nvCxnSpPr>
        <p:spPr>
          <a:xfrm>
            <a:off x="2539842" y="1881296"/>
            <a:ext cx="1224136"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981649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Le </a:t>
            </a:r>
            <a:r>
              <a:rPr lang="en-NZ" b="1" dirty="0" err="1" smtClean="0"/>
              <a:t>Chatelier’s</a:t>
            </a:r>
            <a:r>
              <a:rPr lang="en-NZ" b="1" dirty="0" smtClean="0"/>
              <a:t> principle</a:t>
            </a:r>
            <a:endParaRPr lang="en-NZ" b="1" dirty="0"/>
          </a:p>
        </p:txBody>
      </p:sp>
      <p:sp>
        <p:nvSpPr>
          <p:cNvPr id="3" name="Content Placeholder 2"/>
          <p:cNvSpPr>
            <a:spLocks noGrp="1"/>
          </p:cNvSpPr>
          <p:nvPr>
            <p:ph idx="1"/>
          </p:nvPr>
        </p:nvSpPr>
        <p:spPr>
          <a:xfrm>
            <a:off x="457200" y="1600200"/>
            <a:ext cx="8229600" cy="5141168"/>
          </a:xfrm>
        </p:spPr>
        <p:txBody>
          <a:bodyPr>
            <a:normAutofit fontScale="92500"/>
          </a:bodyPr>
          <a:lstStyle/>
          <a:p>
            <a:r>
              <a:rPr lang="en-NZ" dirty="0" smtClean="0"/>
              <a:t>When atmospheric CO2 rises, the direction of the equilibrium shifts, causing more CO2 to be absorbed into the ocean.</a:t>
            </a:r>
          </a:p>
          <a:p>
            <a:r>
              <a:rPr lang="en-NZ" dirty="0" smtClean="0"/>
              <a:t>This is known at </a:t>
            </a:r>
            <a:r>
              <a:rPr lang="en-NZ" b="1" i="1" dirty="0" smtClean="0"/>
              <a:t>Le </a:t>
            </a:r>
            <a:r>
              <a:rPr lang="en-NZ" b="1" i="1" dirty="0" err="1" smtClean="0"/>
              <a:t>Chatelier’s</a:t>
            </a:r>
            <a:r>
              <a:rPr lang="en-NZ" b="1" i="1" dirty="0" smtClean="0"/>
              <a:t> principle.</a:t>
            </a:r>
          </a:p>
          <a:p>
            <a:r>
              <a:rPr lang="en-NZ" dirty="0" smtClean="0"/>
              <a:t>This principle can be used to predict the effect of change in an equilibrium.</a:t>
            </a:r>
          </a:p>
          <a:p>
            <a:r>
              <a:rPr lang="en-NZ" dirty="0" smtClean="0"/>
              <a:t>It states that when a system in equilibrium is subjected to change (temperature, pressure </a:t>
            </a:r>
            <a:r>
              <a:rPr lang="en-NZ" dirty="0" err="1" smtClean="0"/>
              <a:t>etc</a:t>
            </a:r>
            <a:r>
              <a:rPr lang="en-NZ" dirty="0" smtClean="0"/>
              <a:t>) the system will adjust to counteract the change.</a:t>
            </a:r>
          </a:p>
          <a:p>
            <a:r>
              <a:rPr lang="en-NZ" dirty="0" smtClean="0">
                <a:hlinkClick r:id="rId2"/>
              </a:rPr>
              <a:t>Le </a:t>
            </a:r>
            <a:r>
              <a:rPr lang="en-NZ" dirty="0" err="1" smtClean="0">
                <a:hlinkClick r:id="rId2"/>
              </a:rPr>
              <a:t>Chatlier's</a:t>
            </a:r>
            <a:r>
              <a:rPr lang="en-NZ" dirty="0" smtClean="0">
                <a:hlinkClick r:id="rId2"/>
              </a:rPr>
              <a:t> principle video</a:t>
            </a:r>
            <a:endParaRPr lang="en-NZ" dirty="0"/>
          </a:p>
        </p:txBody>
      </p:sp>
    </p:spTree>
    <p:extLst>
      <p:ext uri="{BB962C8B-B14F-4D97-AF65-F5344CB8AC3E}">
        <p14:creationId xmlns:p14="http://schemas.microsoft.com/office/powerpoint/2010/main" val="30440647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445152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NZ"/>
          </a:p>
        </p:txBody>
      </p:sp>
      <p:sp>
        <p:nvSpPr>
          <p:cNvPr id="3" name="Content Placeholder 2"/>
          <p:cNvSpPr>
            <a:spLocks noGrp="1"/>
          </p:cNvSpPr>
          <p:nvPr>
            <p:ph idx="1"/>
          </p:nvPr>
        </p:nvSpPr>
        <p:spPr/>
        <p:txBody>
          <a:bodyPr/>
          <a:lstStyle/>
          <a:p>
            <a:endParaRPr lang="en-NZ"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5728414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dirty="0" smtClean="0"/>
              <a:t>ere</a:t>
            </a:r>
            <a:endParaRPr lang="en-NZ" dirty="0"/>
          </a:p>
        </p:txBody>
      </p:sp>
      <p:sp>
        <p:nvSpPr>
          <p:cNvPr id="3" name="Content Placeholder 2"/>
          <p:cNvSpPr>
            <a:spLocks noGrp="1"/>
          </p:cNvSpPr>
          <p:nvPr>
            <p:ph idx="1"/>
          </p:nvPr>
        </p:nvSpPr>
        <p:spPr/>
        <p:txBody>
          <a:bodyPr/>
          <a:lstStyle/>
          <a:p>
            <a:endParaRPr lang="en-NZ"/>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461295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NZ" b="1" dirty="0" smtClean="0"/>
              <a:t>An example</a:t>
            </a:r>
            <a:endParaRPr lang="en-NZ" b="1" dirty="0"/>
          </a:p>
        </p:txBody>
      </p:sp>
      <p:sp>
        <p:nvSpPr>
          <p:cNvPr id="3" name="Content Placeholder 2"/>
          <p:cNvSpPr>
            <a:spLocks noGrp="1"/>
          </p:cNvSpPr>
          <p:nvPr>
            <p:ph idx="1"/>
          </p:nvPr>
        </p:nvSpPr>
        <p:spPr>
          <a:xfrm>
            <a:off x="467544" y="1555972"/>
            <a:ext cx="8229600" cy="5185396"/>
          </a:xfrm>
        </p:spPr>
        <p:txBody>
          <a:bodyPr>
            <a:normAutofit fontScale="85000" lnSpcReduction="20000"/>
          </a:bodyPr>
          <a:lstStyle/>
          <a:p>
            <a:r>
              <a:rPr lang="en-NZ" dirty="0" smtClean="0"/>
              <a:t>When CO</a:t>
            </a:r>
            <a:r>
              <a:rPr lang="en-NZ" sz="2400" dirty="0" smtClean="0"/>
              <a:t>2</a:t>
            </a:r>
            <a:r>
              <a:rPr lang="en-NZ" dirty="0" smtClean="0"/>
              <a:t> dissolves in seawater, only a certain amount will dissolve.</a:t>
            </a:r>
          </a:p>
          <a:p>
            <a:r>
              <a:rPr lang="en-NZ" dirty="0" smtClean="0"/>
              <a:t>This amount can be increased by increasing the pressure, which shifts the direction of the equilibrium to allow more gaseous CO</a:t>
            </a:r>
            <a:r>
              <a:rPr lang="en-NZ" sz="2400" dirty="0" smtClean="0"/>
              <a:t>2</a:t>
            </a:r>
            <a:r>
              <a:rPr lang="en-NZ" dirty="0" smtClean="0"/>
              <a:t> to be  converted to aqueous CO</a:t>
            </a:r>
            <a:r>
              <a:rPr lang="en-NZ" sz="2400" dirty="0" smtClean="0"/>
              <a:t>2</a:t>
            </a:r>
            <a:r>
              <a:rPr lang="en-NZ" dirty="0" smtClean="0"/>
              <a:t>.</a:t>
            </a:r>
          </a:p>
          <a:p>
            <a:pPr marL="0" indent="0">
              <a:buNone/>
            </a:pPr>
            <a:r>
              <a:rPr lang="en-NZ" dirty="0" smtClean="0"/>
              <a:t>	   </a:t>
            </a:r>
            <a:r>
              <a:rPr lang="en-NZ" dirty="0" err="1" smtClean="0"/>
              <a:t>aA</a:t>
            </a:r>
            <a:r>
              <a:rPr lang="en-NZ" dirty="0" smtClean="0"/>
              <a:t> + </a:t>
            </a:r>
            <a:r>
              <a:rPr lang="en-NZ" dirty="0" err="1" smtClean="0"/>
              <a:t>bB</a:t>
            </a:r>
            <a:r>
              <a:rPr lang="en-NZ" dirty="0" smtClean="0"/>
              <a:t>             </a:t>
            </a:r>
            <a:r>
              <a:rPr lang="en-NZ" dirty="0" err="1" smtClean="0"/>
              <a:t>cCc</a:t>
            </a:r>
            <a:r>
              <a:rPr lang="en-NZ" dirty="0" smtClean="0"/>
              <a:t> + </a:t>
            </a:r>
            <a:r>
              <a:rPr lang="en-NZ" dirty="0" err="1" smtClean="0"/>
              <a:t>Dd</a:t>
            </a:r>
            <a:endParaRPr lang="en-NZ" dirty="0" smtClean="0"/>
          </a:p>
          <a:p>
            <a:pPr marL="0" indent="0">
              <a:buNone/>
            </a:pPr>
            <a:endParaRPr lang="en-NZ" dirty="0" smtClean="0"/>
          </a:p>
          <a:p>
            <a:pPr marL="0" indent="0">
              <a:buNone/>
            </a:pPr>
            <a:r>
              <a:rPr lang="en-NZ" dirty="0"/>
              <a:t>	</a:t>
            </a:r>
            <a:r>
              <a:rPr lang="en-NZ" dirty="0" err="1" smtClean="0"/>
              <a:t>Kc</a:t>
            </a:r>
            <a:r>
              <a:rPr lang="en-NZ" dirty="0" smtClean="0"/>
              <a:t> = (C)c(D)d       (A)a (B)b</a:t>
            </a:r>
          </a:p>
          <a:p>
            <a:r>
              <a:rPr lang="en-NZ" dirty="0" smtClean="0"/>
              <a:t>This increase in CO</a:t>
            </a:r>
            <a:r>
              <a:rPr lang="en-NZ" sz="2800" dirty="0" smtClean="0"/>
              <a:t>2</a:t>
            </a:r>
            <a:r>
              <a:rPr lang="en-NZ" dirty="0" smtClean="0"/>
              <a:t> concentrations in water causes many reactions which affect ocean chemistry.</a:t>
            </a:r>
          </a:p>
          <a:p>
            <a:r>
              <a:rPr lang="en-NZ" dirty="0" smtClean="0"/>
              <a:t>These effects can have consequences on marine life, their food chains  and human economics.</a:t>
            </a:r>
            <a:endParaRPr lang="en-NZ"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09801" y="3501008"/>
            <a:ext cx="908050" cy="841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9905" y="4491770"/>
            <a:ext cx="447842" cy="4478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415878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NZ" b="1" dirty="0" smtClean="0"/>
              <a:t>How does the amount of CO</a:t>
            </a:r>
            <a:r>
              <a:rPr lang="en-NZ" sz="2700" b="1" dirty="0" smtClean="0"/>
              <a:t>2</a:t>
            </a:r>
            <a:r>
              <a:rPr lang="en-NZ" b="1" dirty="0" smtClean="0"/>
              <a:t> in the air alter the oceans’ pH?</a:t>
            </a:r>
            <a:endParaRPr lang="en-NZ" b="1" dirty="0"/>
          </a:p>
        </p:txBody>
      </p:sp>
      <p:sp>
        <p:nvSpPr>
          <p:cNvPr id="3" name="Content Placeholder 2"/>
          <p:cNvSpPr>
            <a:spLocks noGrp="1"/>
          </p:cNvSpPr>
          <p:nvPr>
            <p:ph idx="1"/>
          </p:nvPr>
        </p:nvSpPr>
        <p:spPr/>
        <p:txBody>
          <a:bodyPr>
            <a:normAutofit lnSpcReduction="10000"/>
          </a:bodyPr>
          <a:lstStyle/>
          <a:p>
            <a:r>
              <a:rPr lang="en-NZ" dirty="0" smtClean="0"/>
              <a:t>Carbonic acid – H</a:t>
            </a:r>
            <a:r>
              <a:rPr lang="en-NZ" sz="2400" dirty="0" smtClean="0"/>
              <a:t>2</a:t>
            </a:r>
            <a:r>
              <a:rPr lang="en-NZ" dirty="0" smtClean="0"/>
              <a:t>CO</a:t>
            </a:r>
            <a:r>
              <a:rPr lang="en-NZ" sz="2400" dirty="0" smtClean="0"/>
              <a:t>3 </a:t>
            </a:r>
            <a:r>
              <a:rPr lang="en-NZ" dirty="0" smtClean="0"/>
              <a:t>is an acid because it can be spilt up into its constituents.</a:t>
            </a:r>
          </a:p>
          <a:p>
            <a:r>
              <a:rPr lang="en-NZ" dirty="0" smtClean="0"/>
              <a:t>It is made-up of a carbonate molecule and two hydrogen atoms.</a:t>
            </a:r>
          </a:p>
          <a:p>
            <a:r>
              <a:rPr lang="en-NZ" dirty="0" smtClean="0"/>
              <a:t>This breaks down and causes a release of H</a:t>
            </a:r>
            <a:r>
              <a:rPr lang="en-NZ" sz="2000" dirty="0" smtClean="0"/>
              <a:t>+</a:t>
            </a:r>
            <a:r>
              <a:rPr lang="en-NZ" dirty="0" smtClean="0"/>
              <a:t> ions and bicarbonate ions (HCO</a:t>
            </a:r>
            <a:r>
              <a:rPr lang="en-NZ" sz="2400" dirty="0" smtClean="0"/>
              <a:t>3</a:t>
            </a:r>
            <a:r>
              <a:rPr lang="en-NZ" dirty="0" smtClean="0"/>
              <a:t>-) present in the water.</a:t>
            </a:r>
          </a:p>
          <a:p>
            <a:r>
              <a:rPr lang="en-NZ" dirty="0" smtClean="0"/>
              <a:t>The increase in H</a:t>
            </a:r>
            <a:r>
              <a:rPr lang="en-NZ" sz="2400" dirty="0" smtClean="0"/>
              <a:t>+</a:t>
            </a:r>
            <a:r>
              <a:rPr lang="en-NZ" dirty="0" smtClean="0"/>
              <a:t> ion concentration causes the ocean to become more acidic.</a:t>
            </a:r>
            <a:endParaRPr lang="en-NZ" dirty="0"/>
          </a:p>
        </p:txBody>
      </p:sp>
    </p:spTree>
    <p:extLst>
      <p:ext uri="{BB962C8B-B14F-4D97-AF65-F5344CB8AC3E}">
        <p14:creationId xmlns:p14="http://schemas.microsoft.com/office/powerpoint/2010/main" val="306348705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4620</TotalTime>
  <Words>1257</Words>
  <Application>Microsoft Office PowerPoint</Application>
  <PresentationFormat>On-screen Show (4:3)</PresentationFormat>
  <Paragraphs>100</Paragraphs>
  <Slides>33</Slides>
  <Notes>0</Notes>
  <HiddenSlides>0</HiddenSlides>
  <MMClips>0</MMClips>
  <ScaleCrop>false</ScaleCrop>
  <HeadingPairs>
    <vt:vector size="4" baseType="variant">
      <vt:variant>
        <vt:lpstr>Theme</vt:lpstr>
      </vt:variant>
      <vt:variant>
        <vt:i4>1</vt:i4>
      </vt:variant>
      <vt:variant>
        <vt:lpstr>Slide Titles</vt:lpstr>
      </vt:variant>
      <vt:variant>
        <vt:i4>33</vt:i4>
      </vt:variant>
    </vt:vector>
  </HeadingPairs>
  <TitlesOfParts>
    <vt:vector size="34" baseType="lpstr">
      <vt:lpstr>Office Theme</vt:lpstr>
      <vt:lpstr>The relevance of equations when looking at ocean acidification</vt:lpstr>
      <vt:lpstr>The CO2 problem</vt:lpstr>
      <vt:lpstr>How does the ocean absorb CO2?</vt:lpstr>
      <vt:lpstr>Le Chatelier’s principle</vt:lpstr>
      <vt:lpstr>PowerPoint Presentation</vt:lpstr>
      <vt:lpstr>PowerPoint Presentation</vt:lpstr>
      <vt:lpstr>ere</vt:lpstr>
      <vt:lpstr>An example</vt:lpstr>
      <vt:lpstr>How does the amount of CO2 in the air alter the oceans’ pH?</vt:lpstr>
      <vt:lpstr>pH</vt:lpstr>
      <vt:lpstr>The pH equation</vt:lpstr>
      <vt:lpstr>PowerPoint Presentation</vt:lpstr>
      <vt:lpstr>PowerPoint Presentation</vt:lpstr>
      <vt:lpstr>PowerPoint Presentation</vt:lpstr>
      <vt:lpstr>PowerPoint Presentation</vt:lpstr>
      <vt:lpstr>So what happens to CO2 as it dissolves in seawater?</vt:lpstr>
      <vt:lpstr>PowerPoint Presentation</vt:lpstr>
      <vt:lpstr>The confusion of ocean acidification equations</vt:lpstr>
      <vt:lpstr>PowerPoint Presentation</vt:lpstr>
      <vt:lpstr>The decrease in carbonate</vt:lpstr>
      <vt:lpstr>Calcite users</vt:lpstr>
      <vt:lpstr>PowerPoint Presentation</vt:lpstr>
      <vt:lpstr>PowerPoint Presentation</vt:lpstr>
      <vt:lpstr>Argonite users</vt:lpstr>
      <vt:lpstr>PowerPoint Presentation</vt:lpstr>
      <vt:lpstr> </vt:lpstr>
      <vt:lpstr>PowerPoint Presentation</vt:lpstr>
      <vt:lpstr>Calcite and Argonite How are they different?</vt:lpstr>
      <vt:lpstr>PowerPoint Presentation</vt:lpstr>
      <vt:lpstr>PowerPoint Presentation</vt:lpstr>
      <vt:lpstr>PowerPoint Presentation</vt:lpstr>
      <vt:lpstr>PowerPoint Presentation</vt:lpstr>
      <vt:lpstr>PowerPoint Presentation</vt:lpstr>
    </vt:vector>
  </TitlesOfParts>
  <Company>Ministry of Education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relevance of equations when looking at ocean acidification</dc:title>
  <dc:creator>Nicky Voss</dc:creator>
  <cp:lastModifiedBy>Nicky Voss</cp:lastModifiedBy>
  <cp:revision>38</cp:revision>
  <dcterms:created xsi:type="dcterms:W3CDTF">2017-05-08T01:07:17Z</dcterms:created>
  <dcterms:modified xsi:type="dcterms:W3CDTF">2017-05-17T00:10:20Z</dcterms:modified>
</cp:coreProperties>
</file>