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87" r:id="rId4"/>
    <p:sldId id="288" r:id="rId5"/>
    <p:sldId id="259" r:id="rId6"/>
    <p:sldId id="286" r:id="rId7"/>
    <p:sldId id="289" r:id="rId8"/>
    <p:sldId id="258" r:id="rId9"/>
    <p:sldId id="261" r:id="rId10"/>
    <p:sldId id="262" r:id="rId11"/>
    <p:sldId id="263" r:id="rId12"/>
    <p:sldId id="280" r:id="rId13"/>
    <p:sldId id="264" r:id="rId14"/>
    <p:sldId id="265" r:id="rId15"/>
    <p:sldId id="266" r:id="rId16"/>
    <p:sldId id="267" r:id="rId17"/>
    <p:sldId id="282" r:id="rId18"/>
    <p:sldId id="268" r:id="rId19"/>
    <p:sldId id="269" r:id="rId20"/>
    <p:sldId id="292" r:id="rId21"/>
    <p:sldId id="290" r:id="rId22"/>
    <p:sldId id="270" r:id="rId23"/>
    <p:sldId id="281" r:id="rId24"/>
    <p:sldId id="271" r:id="rId25"/>
    <p:sldId id="272" r:id="rId26"/>
    <p:sldId id="283" r:id="rId27"/>
    <p:sldId id="273" r:id="rId28"/>
    <p:sldId id="284" r:id="rId29"/>
    <p:sldId id="274" r:id="rId30"/>
    <p:sldId id="293" r:id="rId31"/>
    <p:sldId id="294" r:id="rId32"/>
    <p:sldId id="275" r:id="rId33"/>
    <p:sldId id="285" r:id="rId34"/>
    <p:sldId id="279"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5" autoAdjust="0"/>
    <p:restoredTop sz="94660"/>
  </p:normalViewPr>
  <p:slideViewPr>
    <p:cSldViewPr>
      <p:cViewPr varScale="1">
        <p:scale>
          <a:sx n="65" d="100"/>
          <a:sy n="65" d="100"/>
        </p:scale>
        <p:origin x="1312"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4C9A168-750A-4599-97E3-74F3413FABD0}" type="datetimeFigureOut">
              <a:rPr lang="en-NZ" smtClean="0"/>
              <a:t>11/05/2020</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F2A8223-C3F5-4C50-82A9-BA12981D7259}" type="slidenum">
              <a:rPr lang="en-NZ" smtClean="0"/>
              <a:t>‹#›</a:t>
            </a:fld>
            <a:endParaRPr lang="en-NZ"/>
          </a:p>
        </p:txBody>
      </p:sp>
    </p:spTree>
    <p:extLst>
      <p:ext uri="{BB962C8B-B14F-4D97-AF65-F5344CB8AC3E}">
        <p14:creationId xmlns:p14="http://schemas.microsoft.com/office/powerpoint/2010/main" val="6832649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0357EC8-6894-4FC9-937C-ED34F4FB718D}"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353329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357EC8-6894-4FC9-937C-ED34F4FB718D}"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112414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357EC8-6894-4FC9-937C-ED34F4FB718D}"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47363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357EC8-6894-4FC9-937C-ED34F4FB718D}"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115238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7EC8-6894-4FC9-937C-ED34F4FB718D}"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338440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B0357EC8-6894-4FC9-937C-ED34F4FB718D}"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57142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B0357EC8-6894-4FC9-937C-ED34F4FB718D}" type="datetimeFigureOut">
              <a:rPr lang="en-NZ" smtClean="0"/>
              <a:t>11/05/2020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306803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0357EC8-6894-4FC9-937C-ED34F4FB718D}" type="datetimeFigureOut">
              <a:rPr lang="en-NZ" smtClean="0"/>
              <a:t>11/05/2020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131152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7EC8-6894-4FC9-937C-ED34F4FB718D}" type="datetimeFigureOut">
              <a:rPr lang="en-NZ" smtClean="0"/>
              <a:t>11/05/2020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35420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7EC8-6894-4FC9-937C-ED34F4FB718D}"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223538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7EC8-6894-4FC9-937C-ED34F4FB718D}"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B8D7A7-EB3C-44E6-B521-625EB18142C5}" type="slidenum">
              <a:rPr lang="en-NZ" smtClean="0"/>
              <a:t>‹#›</a:t>
            </a:fld>
            <a:endParaRPr lang="en-NZ"/>
          </a:p>
        </p:txBody>
      </p:sp>
    </p:spTree>
    <p:extLst>
      <p:ext uri="{BB962C8B-B14F-4D97-AF65-F5344CB8AC3E}">
        <p14:creationId xmlns:p14="http://schemas.microsoft.com/office/powerpoint/2010/main" val="364349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7EC8-6894-4FC9-937C-ED34F4FB718D}" type="datetimeFigureOut">
              <a:rPr lang="en-NZ" smtClean="0"/>
              <a:t>11/05/2020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8D7A7-EB3C-44E6-B521-625EB18142C5}" type="slidenum">
              <a:rPr lang="en-NZ" smtClean="0"/>
              <a:t>‹#›</a:t>
            </a:fld>
            <a:endParaRPr lang="en-NZ"/>
          </a:p>
        </p:txBody>
      </p:sp>
    </p:spTree>
    <p:extLst>
      <p:ext uri="{BB962C8B-B14F-4D97-AF65-F5344CB8AC3E}">
        <p14:creationId xmlns:p14="http://schemas.microsoft.com/office/powerpoint/2010/main" val="2085328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e7kmmj_qRss&amp;t=54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tZliZyoYT8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KZSImhSn6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1s6ZGTvxB8k&amp;t=78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Cx0DCZ9M510&amp;t=16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cdGJDGXxg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TSUCdLkI47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64705"/>
            <a:ext cx="7772400" cy="1872208"/>
          </a:xfrm>
        </p:spPr>
        <p:txBody>
          <a:bodyPr>
            <a:normAutofit/>
          </a:bodyPr>
          <a:lstStyle/>
          <a:p>
            <a:r>
              <a:rPr lang="en-NZ" sz="7200" b="1" dirty="0" smtClean="0"/>
              <a:t>Thermoregulation</a:t>
            </a:r>
            <a:endParaRPr lang="en-NZ" sz="7200" b="1" dirty="0"/>
          </a:p>
        </p:txBody>
      </p:sp>
      <p:sp>
        <p:nvSpPr>
          <p:cNvPr id="3" name="Subtitle 2"/>
          <p:cNvSpPr>
            <a:spLocks noGrp="1"/>
          </p:cNvSpPr>
          <p:nvPr>
            <p:ph type="subTitle" idx="1"/>
          </p:nvPr>
        </p:nvSpPr>
        <p:spPr/>
        <p:txBody>
          <a:bodyPr/>
          <a:lstStyle/>
          <a:p>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20888"/>
            <a:ext cx="3307572" cy="379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740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Control</a:t>
            </a:r>
            <a:endParaRPr lang="en-NZ" b="1" dirty="0"/>
          </a:p>
        </p:txBody>
      </p:sp>
      <p:sp>
        <p:nvSpPr>
          <p:cNvPr id="3" name="Content Placeholder 2"/>
          <p:cNvSpPr>
            <a:spLocks noGrp="1"/>
          </p:cNvSpPr>
          <p:nvPr>
            <p:ph idx="1"/>
          </p:nvPr>
        </p:nvSpPr>
        <p:spPr>
          <a:xfrm>
            <a:off x="457200" y="1600200"/>
            <a:ext cx="8229600" cy="5141168"/>
          </a:xfrm>
        </p:spPr>
        <p:txBody>
          <a:bodyPr/>
          <a:lstStyle/>
          <a:p>
            <a:r>
              <a:rPr lang="en-NZ" dirty="0" smtClean="0"/>
              <a:t>Heat loss is controlled by the ANS – involves rapid responses by effectors in the skin.</a:t>
            </a:r>
          </a:p>
          <a:p>
            <a:r>
              <a:rPr lang="en-NZ" dirty="0" smtClean="0"/>
              <a:t>Heat production can be increased short-term and is controlled by the NS.</a:t>
            </a:r>
          </a:p>
          <a:p>
            <a:r>
              <a:rPr lang="en-NZ" dirty="0" smtClean="0"/>
              <a:t>Long-term changes in heat production are controlled by the endocrine system.</a:t>
            </a:r>
          </a:p>
          <a:p>
            <a:r>
              <a:rPr lang="en-NZ" dirty="0" smtClean="0"/>
              <a:t>Are widespread and prolonged.</a:t>
            </a:r>
          </a:p>
        </p:txBody>
      </p:sp>
    </p:spTree>
    <p:extLst>
      <p:ext uri="{BB962C8B-B14F-4D97-AF65-F5344CB8AC3E}">
        <p14:creationId xmlns:p14="http://schemas.microsoft.com/office/powerpoint/2010/main" val="150793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Heat loss and skin</a:t>
            </a:r>
            <a:endParaRPr lang="en-NZ" b="1" dirty="0"/>
          </a:p>
        </p:txBody>
      </p:sp>
      <p:sp>
        <p:nvSpPr>
          <p:cNvPr id="3" name="Content Placeholder 2"/>
          <p:cNvSpPr>
            <a:spLocks noGrp="1"/>
          </p:cNvSpPr>
          <p:nvPr>
            <p:ph idx="1"/>
          </p:nvPr>
        </p:nvSpPr>
        <p:spPr>
          <a:xfrm>
            <a:off x="457200" y="1600200"/>
            <a:ext cx="8229600" cy="5141168"/>
          </a:xfrm>
        </p:spPr>
        <p:txBody>
          <a:bodyPr/>
          <a:lstStyle/>
          <a:p>
            <a:pPr marL="0" indent="0">
              <a:buNone/>
            </a:pPr>
            <a:r>
              <a:rPr lang="en-NZ" dirty="0" smtClean="0"/>
              <a:t>Heat can be lost in three ways:</a:t>
            </a:r>
          </a:p>
          <a:p>
            <a:pPr marL="514350" indent="-514350">
              <a:buFont typeface="+mj-lt"/>
              <a:buAutoNum type="arabicPeriod"/>
            </a:pPr>
            <a:r>
              <a:rPr lang="en-NZ" dirty="0" smtClean="0"/>
              <a:t>Radiation</a:t>
            </a:r>
          </a:p>
          <a:p>
            <a:pPr marL="514350" indent="-514350">
              <a:buFont typeface="+mj-lt"/>
              <a:buAutoNum type="arabicPeriod"/>
            </a:pPr>
            <a:r>
              <a:rPr lang="en-NZ" dirty="0" smtClean="0"/>
              <a:t>Conduction</a:t>
            </a:r>
          </a:p>
          <a:p>
            <a:pPr marL="514350" indent="-514350">
              <a:buFont typeface="+mj-lt"/>
              <a:buAutoNum type="arabicPeriod"/>
            </a:pPr>
            <a:r>
              <a:rPr lang="en-NZ" dirty="0" smtClean="0"/>
              <a:t>Evaporation</a:t>
            </a:r>
          </a:p>
          <a:p>
            <a:pPr marL="0" indent="0">
              <a:buNone/>
            </a:pPr>
            <a:endParaRPr lang="en-NZ" dirty="0"/>
          </a:p>
          <a:p>
            <a:pPr marL="0" indent="0">
              <a:buNone/>
            </a:pPr>
            <a:r>
              <a:rPr lang="en-NZ" dirty="0" smtClean="0">
                <a:hlinkClick r:id="rId2"/>
              </a:rPr>
              <a:t>Heat transfer</a:t>
            </a:r>
            <a:endParaRPr lang="en-NZ" dirty="0"/>
          </a:p>
        </p:txBody>
      </p:sp>
    </p:spTree>
    <p:extLst>
      <p:ext uri="{BB962C8B-B14F-4D97-AF65-F5344CB8AC3E}">
        <p14:creationId xmlns:p14="http://schemas.microsoft.com/office/powerpoint/2010/main" val="2108163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09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942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Radiation</a:t>
            </a:r>
            <a:endParaRPr lang="en-NZ" b="1" dirty="0"/>
          </a:p>
        </p:txBody>
      </p:sp>
      <p:sp>
        <p:nvSpPr>
          <p:cNvPr id="3" name="Content Placeholder 2"/>
          <p:cNvSpPr>
            <a:spLocks noGrp="1"/>
          </p:cNvSpPr>
          <p:nvPr>
            <p:ph idx="1"/>
          </p:nvPr>
        </p:nvSpPr>
        <p:spPr/>
        <p:txBody>
          <a:bodyPr/>
          <a:lstStyle/>
          <a:p>
            <a:r>
              <a:rPr lang="en-NZ" dirty="0" smtClean="0"/>
              <a:t>A warm body emits heat in the form of infrared radiation.</a:t>
            </a:r>
          </a:p>
          <a:p>
            <a:r>
              <a:rPr lang="en-NZ" dirty="0" smtClean="0"/>
              <a:t>At 20⁰C about half heat lost is by radiation.</a:t>
            </a:r>
          </a:p>
          <a:p>
            <a:r>
              <a:rPr lang="en-NZ" dirty="0" smtClean="0"/>
              <a:t>Heat can be gained by radiation from hot objects </a:t>
            </a:r>
            <a:r>
              <a:rPr lang="en-NZ" dirty="0" err="1" smtClean="0"/>
              <a:t>eg</a:t>
            </a:r>
            <a:r>
              <a:rPr lang="en-NZ" dirty="0" smtClean="0"/>
              <a:t> the Sun</a:t>
            </a:r>
          </a:p>
          <a:p>
            <a:pPr marL="0" indent="0">
              <a:buNone/>
            </a:pPr>
            <a:r>
              <a:rPr lang="en-NZ" dirty="0" smtClean="0">
                <a:hlinkClick r:id="rId2"/>
              </a:rPr>
              <a:t>Radiation</a:t>
            </a:r>
            <a:endParaRPr lang="en-NZ" dirty="0"/>
          </a:p>
        </p:txBody>
      </p:sp>
    </p:spTree>
    <p:extLst>
      <p:ext uri="{BB962C8B-B14F-4D97-AF65-F5344CB8AC3E}">
        <p14:creationId xmlns:p14="http://schemas.microsoft.com/office/powerpoint/2010/main" val="3910734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Conduction</a:t>
            </a:r>
            <a:endParaRPr lang="en-NZ" b="1"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NZ" dirty="0" smtClean="0"/>
              <a:t>If air is cooler than your body, your heat is conducted from the body through the air.</a:t>
            </a:r>
          </a:p>
          <a:p>
            <a:pPr marL="0" indent="0">
              <a:buNone/>
            </a:pPr>
            <a:r>
              <a:rPr lang="en-NZ" dirty="0" smtClean="0"/>
              <a:t>The rate of heat loss is influenced by:</a:t>
            </a:r>
          </a:p>
          <a:p>
            <a:pPr marL="514350" indent="-514350">
              <a:buFont typeface="+mj-lt"/>
              <a:buAutoNum type="arabicPeriod"/>
            </a:pPr>
            <a:r>
              <a:rPr lang="en-NZ" dirty="0" smtClean="0"/>
              <a:t>Thermal conductivity of material next to skin (water loses heat 25x faster, fat conducts heat about ⅓ the rate of lean tissue).</a:t>
            </a:r>
          </a:p>
          <a:p>
            <a:pPr marL="514350" indent="-514350">
              <a:buFont typeface="+mj-lt"/>
              <a:buAutoNum type="arabicPeriod"/>
            </a:pPr>
            <a:r>
              <a:rPr lang="en-NZ" dirty="0" smtClean="0"/>
              <a:t>The temperature gradient (how quickly temperature changes with distance) </a:t>
            </a:r>
            <a:r>
              <a:rPr lang="en-NZ" dirty="0" err="1" smtClean="0"/>
              <a:t>eg</a:t>
            </a:r>
            <a:r>
              <a:rPr lang="en-NZ" dirty="0" smtClean="0"/>
              <a:t> animal fur thickness.</a:t>
            </a:r>
          </a:p>
          <a:p>
            <a:pPr marL="0" indent="0">
              <a:buNone/>
            </a:pPr>
            <a:r>
              <a:rPr lang="en-NZ" dirty="0" smtClean="0">
                <a:hlinkClick r:id="rId2"/>
              </a:rPr>
              <a:t>Conduction</a:t>
            </a:r>
            <a:endParaRPr lang="en-NZ" dirty="0"/>
          </a:p>
        </p:txBody>
      </p:sp>
    </p:spTree>
    <p:extLst>
      <p:ext uri="{BB962C8B-B14F-4D97-AF65-F5344CB8AC3E}">
        <p14:creationId xmlns:p14="http://schemas.microsoft.com/office/powerpoint/2010/main" val="3443232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Evaporation</a:t>
            </a:r>
            <a:endParaRPr lang="en-NZ" b="1"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NZ" dirty="0" smtClean="0"/>
              <a:t>Except in saturated air, we lose water by evaporation.</a:t>
            </a:r>
          </a:p>
          <a:p>
            <a:r>
              <a:rPr lang="en-NZ" dirty="0" smtClean="0"/>
              <a:t>The change form liquid to gas produces latent heat producing a cooling effect.</a:t>
            </a:r>
          </a:p>
          <a:p>
            <a:r>
              <a:rPr lang="en-NZ" dirty="0" smtClean="0"/>
              <a:t>Is the only way heat can be transferred from a lower to a higher temperature (to keep cooler than surroundings, water has to be lost).</a:t>
            </a:r>
          </a:p>
          <a:p>
            <a:r>
              <a:rPr lang="en-NZ" dirty="0" smtClean="0"/>
              <a:t>Cool temperatures – evaporation in uncontrolled </a:t>
            </a:r>
            <a:r>
              <a:rPr lang="en-NZ" i="1" dirty="0" smtClean="0">
                <a:solidFill>
                  <a:schemeClr val="tx2"/>
                </a:solidFill>
              </a:rPr>
              <a:t>(insensible) </a:t>
            </a:r>
            <a:r>
              <a:rPr lang="en-NZ" dirty="0" smtClean="0"/>
              <a:t>. Water evaporates at about 50cm³/hour  (0.05 litre) from breathing/skin.</a:t>
            </a:r>
          </a:p>
          <a:p>
            <a:r>
              <a:rPr lang="en-NZ" dirty="0" smtClean="0"/>
              <a:t>Higher temperature – produce sweat, cools skin.</a:t>
            </a:r>
          </a:p>
          <a:p>
            <a:r>
              <a:rPr lang="en-NZ" dirty="0" smtClean="0"/>
              <a:t>Very high temperatures – 1.5 litres sweat/hour.</a:t>
            </a:r>
          </a:p>
          <a:p>
            <a:pPr marL="0" indent="0">
              <a:buNone/>
            </a:pPr>
            <a:r>
              <a:rPr lang="en-NZ" dirty="0" smtClean="0">
                <a:hlinkClick r:id="rId2"/>
              </a:rPr>
              <a:t>How does sweat work?</a:t>
            </a:r>
            <a:endParaRPr lang="en-NZ" dirty="0" smtClean="0"/>
          </a:p>
        </p:txBody>
      </p:sp>
    </p:spTree>
    <p:extLst>
      <p:ext uri="{BB962C8B-B14F-4D97-AF65-F5344CB8AC3E}">
        <p14:creationId xmlns:p14="http://schemas.microsoft.com/office/powerpoint/2010/main" val="619342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Convection</a:t>
            </a:r>
            <a:endParaRPr lang="en-NZ" b="1" dirty="0"/>
          </a:p>
        </p:txBody>
      </p:sp>
      <p:sp>
        <p:nvSpPr>
          <p:cNvPr id="3" name="Content Placeholder 2"/>
          <p:cNvSpPr>
            <a:spLocks noGrp="1"/>
          </p:cNvSpPr>
          <p:nvPr>
            <p:ph idx="1"/>
          </p:nvPr>
        </p:nvSpPr>
        <p:spPr>
          <a:xfrm>
            <a:off x="457200" y="1600200"/>
            <a:ext cx="8229600" cy="5141168"/>
          </a:xfrm>
        </p:spPr>
        <p:txBody>
          <a:bodyPr/>
          <a:lstStyle/>
          <a:p>
            <a:r>
              <a:rPr lang="en-US" dirty="0"/>
              <a:t>Convection is the transfer of heat by the movement of a fluid (liquid or gas) between areas of different temperature.</a:t>
            </a:r>
            <a:endParaRPr lang="en-NZ" dirty="0" smtClean="0"/>
          </a:p>
          <a:p>
            <a:pPr marL="0" indent="0">
              <a:buNone/>
            </a:pPr>
            <a:r>
              <a:rPr lang="en-NZ" dirty="0" smtClean="0"/>
              <a:t>Happens in two ways:</a:t>
            </a:r>
          </a:p>
          <a:p>
            <a:pPr marL="514350" indent="-514350">
              <a:buFont typeface="+mj-lt"/>
              <a:buAutoNum type="arabicPeriod"/>
            </a:pPr>
            <a:r>
              <a:rPr lang="en-NZ" u="sng" dirty="0" smtClean="0"/>
              <a:t>Free convection </a:t>
            </a:r>
            <a:r>
              <a:rPr lang="en-NZ" dirty="0" smtClean="0"/>
              <a:t>– liquid/gas moves from warmer to cooler area.</a:t>
            </a:r>
          </a:p>
          <a:p>
            <a:pPr marL="514350" indent="-514350">
              <a:buFont typeface="+mj-lt"/>
              <a:buAutoNum type="arabicPeriod"/>
            </a:pPr>
            <a:r>
              <a:rPr lang="en-NZ" u="sng" dirty="0" smtClean="0"/>
              <a:t>Forced convection </a:t>
            </a:r>
            <a:r>
              <a:rPr lang="en-NZ" dirty="0" smtClean="0"/>
              <a:t>– liquid/gas moves from higher to lower pressure </a:t>
            </a:r>
            <a:r>
              <a:rPr lang="en-NZ" dirty="0" err="1" smtClean="0"/>
              <a:t>eg</a:t>
            </a:r>
            <a:r>
              <a:rPr lang="en-NZ" dirty="0" smtClean="0"/>
              <a:t> wind, breathing, blood flow.</a:t>
            </a:r>
          </a:p>
          <a:p>
            <a:pPr marL="0" indent="0">
              <a:buNone/>
            </a:pPr>
            <a:endParaRPr lang="en-NZ" dirty="0"/>
          </a:p>
        </p:txBody>
      </p:sp>
    </p:spTree>
    <p:extLst>
      <p:ext uri="{BB962C8B-B14F-4D97-AF65-F5344CB8AC3E}">
        <p14:creationId xmlns:p14="http://schemas.microsoft.com/office/powerpoint/2010/main" val="3985903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9254"/>
            <a:ext cx="9252520" cy="702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055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Skin</a:t>
            </a:r>
            <a:endParaRPr lang="en-NZ" b="1" dirty="0"/>
          </a:p>
        </p:txBody>
      </p:sp>
      <p:sp>
        <p:nvSpPr>
          <p:cNvPr id="3" name="Content Placeholder 2"/>
          <p:cNvSpPr>
            <a:spLocks noGrp="1"/>
          </p:cNvSpPr>
          <p:nvPr>
            <p:ph idx="1"/>
          </p:nvPr>
        </p:nvSpPr>
        <p:spPr/>
        <p:txBody>
          <a:bodyPr>
            <a:normAutofit lnSpcReduction="10000"/>
          </a:bodyPr>
          <a:lstStyle/>
          <a:p>
            <a:pPr marL="0" indent="0">
              <a:buNone/>
            </a:pPr>
            <a:r>
              <a:rPr lang="en-NZ" b="1" i="1" dirty="0" smtClean="0"/>
              <a:t>The largest organ.</a:t>
            </a:r>
          </a:p>
          <a:p>
            <a:pPr marL="0" indent="0">
              <a:buNone/>
            </a:pPr>
            <a:r>
              <a:rPr lang="en-NZ" dirty="0" smtClean="0"/>
              <a:t>Plays a vital role in temperature regulation:</a:t>
            </a:r>
          </a:p>
          <a:p>
            <a:pPr marL="514350" indent="-514350">
              <a:buFont typeface="+mj-lt"/>
              <a:buAutoNum type="arabicPeriod"/>
            </a:pPr>
            <a:r>
              <a:rPr lang="en-NZ" dirty="0" smtClean="0"/>
              <a:t>Receptors detect changes.</a:t>
            </a:r>
          </a:p>
          <a:p>
            <a:pPr marL="514350" indent="-514350">
              <a:buFont typeface="+mj-lt"/>
              <a:buAutoNum type="arabicPeriod"/>
            </a:pPr>
            <a:r>
              <a:rPr lang="en-NZ" dirty="0" smtClean="0"/>
              <a:t>Contains effectors.</a:t>
            </a:r>
          </a:p>
          <a:p>
            <a:pPr marL="0" indent="0">
              <a:buNone/>
            </a:pPr>
            <a:endParaRPr lang="en-NZ" dirty="0" smtClean="0"/>
          </a:p>
          <a:p>
            <a:pPr marL="0" indent="0">
              <a:buNone/>
            </a:pPr>
            <a:r>
              <a:rPr lang="en-NZ" dirty="0" smtClean="0"/>
              <a:t>Two main parts:</a:t>
            </a:r>
          </a:p>
          <a:p>
            <a:pPr marL="514350" indent="-514350">
              <a:buFont typeface="+mj-lt"/>
              <a:buAutoNum type="arabicPeriod"/>
            </a:pPr>
            <a:r>
              <a:rPr lang="en-NZ" dirty="0" smtClean="0"/>
              <a:t>The outer epidermis</a:t>
            </a:r>
          </a:p>
          <a:p>
            <a:pPr marL="514350" indent="-514350">
              <a:buFont typeface="+mj-lt"/>
              <a:buAutoNum type="arabicPeriod"/>
            </a:pPr>
            <a:r>
              <a:rPr lang="en-NZ" dirty="0" smtClean="0"/>
              <a:t>The inner dermis.</a:t>
            </a:r>
            <a:endParaRPr lang="en-NZ" dirty="0"/>
          </a:p>
        </p:txBody>
      </p:sp>
    </p:spTree>
    <p:extLst>
      <p:ext uri="{BB962C8B-B14F-4D97-AF65-F5344CB8AC3E}">
        <p14:creationId xmlns:p14="http://schemas.microsoft.com/office/powerpoint/2010/main" val="280225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outer epidermis</a:t>
            </a:r>
            <a:endParaRPr lang="en-NZ" b="1" dirty="0"/>
          </a:p>
        </p:txBody>
      </p:sp>
      <p:sp>
        <p:nvSpPr>
          <p:cNvPr id="3" name="Content Placeholder 2"/>
          <p:cNvSpPr>
            <a:spLocks noGrp="1"/>
          </p:cNvSpPr>
          <p:nvPr>
            <p:ph idx="1"/>
          </p:nvPr>
        </p:nvSpPr>
        <p:spPr/>
        <p:txBody>
          <a:bodyPr/>
          <a:lstStyle/>
          <a:p>
            <a:r>
              <a:rPr lang="en-NZ" dirty="0" smtClean="0"/>
              <a:t>The outer layer of the skin</a:t>
            </a:r>
          </a:p>
          <a:p>
            <a:r>
              <a:rPr lang="en-NZ" dirty="0" smtClean="0"/>
              <a:t>Main purpose is protection</a:t>
            </a:r>
          </a:p>
          <a:p>
            <a:r>
              <a:rPr lang="en-NZ" dirty="0" smtClean="0"/>
              <a:t>Tough</a:t>
            </a:r>
          </a:p>
          <a:p>
            <a:r>
              <a:rPr lang="en-NZ" dirty="0" smtClean="0"/>
              <a:t>Produces keratin</a:t>
            </a:r>
          </a:p>
          <a:p>
            <a:r>
              <a:rPr lang="en-NZ" dirty="0" smtClean="0"/>
              <a:t>Innermost cells constantly dividing and form the </a:t>
            </a:r>
            <a:r>
              <a:rPr lang="en-NZ" i="1" dirty="0" err="1" smtClean="0">
                <a:solidFill>
                  <a:schemeClr val="tx2"/>
                </a:solidFill>
              </a:rPr>
              <a:t>malpighian</a:t>
            </a:r>
            <a:r>
              <a:rPr lang="en-NZ" i="1" dirty="0" smtClean="0">
                <a:solidFill>
                  <a:schemeClr val="tx2"/>
                </a:solidFill>
              </a:rPr>
              <a:t> layer</a:t>
            </a:r>
            <a:r>
              <a:rPr lang="en-NZ" dirty="0" smtClean="0"/>
              <a:t>.</a:t>
            </a:r>
          </a:p>
          <a:p>
            <a:r>
              <a:rPr lang="en-NZ" dirty="0" smtClean="0"/>
              <a:t>Outermost cells made up of a dead </a:t>
            </a:r>
            <a:r>
              <a:rPr lang="en-NZ" dirty="0" err="1" smtClean="0"/>
              <a:t>cornified</a:t>
            </a:r>
            <a:r>
              <a:rPr lang="en-NZ" dirty="0" smtClean="0"/>
              <a:t> layer.</a:t>
            </a:r>
          </a:p>
          <a:p>
            <a:endParaRPr lang="en-NZ" dirty="0"/>
          </a:p>
        </p:txBody>
      </p:sp>
    </p:spTree>
    <p:extLst>
      <p:ext uri="{BB962C8B-B14F-4D97-AF65-F5344CB8AC3E}">
        <p14:creationId xmlns:p14="http://schemas.microsoft.com/office/powerpoint/2010/main" val="298960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b="1" dirty="0" smtClean="0"/>
              <a:t>Terminology</a:t>
            </a:r>
            <a:endParaRPr lang="en-NZ" sz="5400" b="1" dirty="0"/>
          </a:p>
        </p:txBody>
      </p:sp>
      <p:sp>
        <p:nvSpPr>
          <p:cNvPr id="3" name="Content Placeholder 2"/>
          <p:cNvSpPr>
            <a:spLocks noGrp="1"/>
          </p:cNvSpPr>
          <p:nvPr>
            <p:ph idx="1"/>
          </p:nvPr>
        </p:nvSpPr>
        <p:spPr/>
        <p:txBody>
          <a:bodyPr>
            <a:normAutofit fontScale="85000" lnSpcReduction="10000"/>
          </a:bodyPr>
          <a:lstStyle/>
          <a:p>
            <a:r>
              <a:rPr lang="en-US" dirty="0"/>
              <a:t>Often described as "warm-blooded" humans are in fact </a:t>
            </a:r>
            <a:r>
              <a:rPr lang="en-US" dirty="0" err="1"/>
              <a:t>homeothermic</a:t>
            </a:r>
            <a:r>
              <a:rPr lang="en-US" dirty="0"/>
              <a:t>. We are able to regulate the rate at which we generate and dissipate (lose) heat</a:t>
            </a:r>
            <a:r>
              <a:rPr lang="en-US" dirty="0" smtClean="0"/>
              <a:t>.</a:t>
            </a:r>
            <a:endParaRPr lang="en-US" dirty="0"/>
          </a:p>
          <a:p>
            <a:r>
              <a:rPr lang="en-US" dirty="0"/>
              <a:t>This is in contrast to "cold-blooded" or poikilothermic organisms whose internal environment fluctuates as their external conditions change</a:t>
            </a:r>
            <a:r>
              <a:rPr lang="en-US" dirty="0" smtClean="0"/>
              <a:t>.</a:t>
            </a:r>
          </a:p>
          <a:p>
            <a:endParaRPr lang="en-NZ" dirty="0" smtClean="0"/>
          </a:p>
          <a:p>
            <a:r>
              <a:rPr lang="en-NZ" dirty="0" smtClean="0"/>
              <a:t>Poikilothermic = cold blooded. Require external heat sources to regulate body temperature. </a:t>
            </a:r>
            <a:r>
              <a:rPr lang="en-NZ" b="1" i="1" dirty="0" smtClean="0">
                <a:solidFill>
                  <a:schemeClr val="tx2"/>
                </a:solidFill>
              </a:rPr>
              <a:t>Ectotherms</a:t>
            </a:r>
          </a:p>
          <a:p>
            <a:r>
              <a:rPr lang="en-NZ" dirty="0" err="1" smtClean="0"/>
              <a:t>Homeotherms</a:t>
            </a:r>
            <a:r>
              <a:rPr lang="en-NZ" dirty="0" smtClean="0"/>
              <a:t> = warm blooded. Are able to maintain a consistent internal temperature. </a:t>
            </a:r>
            <a:r>
              <a:rPr lang="en-NZ" b="1" i="1" dirty="0" smtClean="0">
                <a:solidFill>
                  <a:schemeClr val="tx2"/>
                </a:solidFill>
              </a:rPr>
              <a:t>Endotherms</a:t>
            </a:r>
          </a:p>
          <a:p>
            <a:endParaRPr lang="en-NZ" dirty="0"/>
          </a:p>
        </p:txBody>
      </p:sp>
    </p:spTree>
    <p:extLst>
      <p:ext uri="{BB962C8B-B14F-4D97-AF65-F5344CB8AC3E}">
        <p14:creationId xmlns:p14="http://schemas.microsoft.com/office/powerpoint/2010/main" val="3817801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0" y="476672"/>
            <a:ext cx="9221118" cy="5717094"/>
          </a:xfrm>
          <a:prstGeom prst="rect">
            <a:avLst/>
          </a:prstGeom>
        </p:spPr>
      </p:pic>
    </p:spTree>
    <p:extLst>
      <p:ext uri="{BB962C8B-B14F-4D97-AF65-F5344CB8AC3E}">
        <p14:creationId xmlns:p14="http://schemas.microsoft.com/office/powerpoint/2010/main" val="1647819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30743" y="908720"/>
            <a:ext cx="9113257" cy="5928924"/>
          </a:xfrm>
          <a:prstGeom prst="rect">
            <a:avLst/>
          </a:prstGeom>
        </p:spPr>
      </p:pic>
    </p:spTree>
    <p:extLst>
      <p:ext uri="{BB962C8B-B14F-4D97-AF65-F5344CB8AC3E}">
        <p14:creationId xmlns:p14="http://schemas.microsoft.com/office/powerpoint/2010/main" val="84080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inner dermis</a:t>
            </a:r>
            <a:endParaRPr lang="en-NZ"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NZ" dirty="0" smtClean="0"/>
              <a:t>Much thicker</a:t>
            </a:r>
          </a:p>
          <a:p>
            <a:r>
              <a:rPr lang="en-NZ" dirty="0" smtClean="0"/>
              <a:t>Network of collagen and elastin (fibrous proteins)</a:t>
            </a:r>
          </a:p>
          <a:p>
            <a:r>
              <a:rPr lang="en-NZ" i="1" dirty="0" smtClean="0"/>
              <a:t>Contains:</a:t>
            </a:r>
          </a:p>
          <a:p>
            <a:pPr marL="514350" indent="-514350">
              <a:buFont typeface="+mj-lt"/>
              <a:buAutoNum type="arabicPeriod"/>
            </a:pPr>
            <a:r>
              <a:rPr lang="en-NZ" u="sng" dirty="0" smtClean="0"/>
              <a:t>Hair follicles </a:t>
            </a:r>
            <a:r>
              <a:rPr lang="en-NZ" dirty="0" smtClean="0"/>
              <a:t>– contain effector muscles to change angle of hair/adjust thickness</a:t>
            </a:r>
          </a:p>
          <a:p>
            <a:pPr marL="514350" indent="-514350">
              <a:buFont typeface="+mj-lt"/>
              <a:buAutoNum type="arabicPeriod"/>
            </a:pPr>
            <a:r>
              <a:rPr lang="en-NZ" u="sng" dirty="0" smtClean="0"/>
              <a:t>Sweat glands </a:t>
            </a:r>
            <a:r>
              <a:rPr lang="en-NZ" dirty="0" smtClean="0"/>
              <a:t>– supplied by sympathetic nerve fibre</a:t>
            </a:r>
          </a:p>
          <a:p>
            <a:pPr marL="514350" indent="-514350">
              <a:buFont typeface="+mj-lt"/>
              <a:buAutoNum type="arabicPeriod"/>
            </a:pPr>
            <a:r>
              <a:rPr lang="en-NZ" u="sng" dirty="0" smtClean="0"/>
              <a:t>Blood vessels </a:t>
            </a:r>
            <a:r>
              <a:rPr lang="en-NZ" dirty="0" smtClean="0"/>
              <a:t>– bring heat to body surface</a:t>
            </a:r>
          </a:p>
          <a:p>
            <a:pPr marL="514350" indent="-514350">
              <a:buFont typeface="+mj-lt"/>
              <a:buAutoNum type="arabicPeriod"/>
            </a:pPr>
            <a:r>
              <a:rPr lang="en-NZ" u="sng" dirty="0" smtClean="0"/>
              <a:t>Afferent nerve endings </a:t>
            </a:r>
            <a:r>
              <a:rPr lang="en-NZ" dirty="0" smtClean="0"/>
              <a:t>– sensitive to changes in temperature</a:t>
            </a:r>
          </a:p>
          <a:p>
            <a:pPr marL="0" indent="0">
              <a:buNone/>
            </a:pPr>
            <a:r>
              <a:rPr lang="en-NZ" u="sng" dirty="0" smtClean="0"/>
              <a:t>Adipose</a:t>
            </a:r>
            <a:r>
              <a:rPr lang="en-NZ" dirty="0" smtClean="0"/>
              <a:t> – beneath the dermis. Fat storage tissue (energy reserves plus thermal insulator)</a:t>
            </a:r>
            <a:endParaRPr lang="en-NZ" dirty="0"/>
          </a:p>
        </p:txBody>
      </p:sp>
    </p:spTree>
    <p:extLst>
      <p:ext uri="{BB962C8B-B14F-4D97-AF65-F5344CB8AC3E}">
        <p14:creationId xmlns:p14="http://schemas.microsoft.com/office/powerpoint/2010/main" val="1107618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58045" cy="516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564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Heat production (thermogenesis)</a:t>
            </a:r>
            <a:endParaRPr lang="en-NZ" b="1" dirty="0"/>
          </a:p>
        </p:txBody>
      </p:sp>
      <p:sp>
        <p:nvSpPr>
          <p:cNvPr id="3" name="Content Placeholder 2"/>
          <p:cNvSpPr>
            <a:spLocks noGrp="1"/>
          </p:cNvSpPr>
          <p:nvPr>
            <p:ph idx="1"/>
          </p:nvPr>
        </p:nvSpPr>
        <p:spPr/>
        <p:txBody>
          <a:bodyPr/>
          <a:lstStyle/>
          <a:p>
            <a:r>
              <a:rPr lang="en-NZ" dirty="0" smtClean="0"/>
              <a:t>Chemical energy taken in is changed to heat energy produced in metabolism.</a:t>
            </a:r>
          </a:p>
          <a:p>
            <a:r>
              <a:rPr lang="en-NZ" dirty="0" smtClean="0"/>
              <a:t>In endotherms, this is the main source of heat.</a:t>
            </a:r>
          </a:p>
          <a:p>
            <a:r>
              <a:rPr lang="en-NZ" dirty="0" smtClean="0"/>
              <a:t>Different organs produce heat at different rates. </a:t>
            </a:r>
            <a:r>
              <a:rPr lang="en-NZ" i="1" dirty="0" smtClean="0">
                <a:solidFill>
                  <a:srgbClr val="7030A0"/>
                </a:solidFill>
              </a:rPr>
              <a:t>(see table </a:t>
            </a:r>
            <a:r>
              <a:rPr lang="en-NZ" i="1" dirty="0" err="1" smtClean="0">
                <a:solidFill>
                  <a:srgbClr val="7030A0"/>
                </a:solidFill>
              </a:rPr>
              <a:t>pg</a:t>
            </a:r>
            <a:r>
              <a:rPr lang="en-NZ" i="1" dirty="0" smtClean="0">
                <a:solidFill>
                  <a:srgbClr val="7030A0"/>
                </a:solidFill>
              </a:rPr>
              <a:t> 183 textbook)</a:t>
            </a:r>
          </a:p>
          <a:p>
            <a:r>
              <a:rPr lang="en-NZ" dirty="0" smtClean="0"/>
              <a:t>The minimum level of activity required to sustain life-essential functions is the </a:t>
            </a:r>
            <a:r>
              <a:rPr lang="en-NZ" i="1" dirty="0" smtClean="0">
                <a:solidFill>
                  <a:schemeClr val="tx2"/>
                </a:solidFill>
              </a:rPr>
              <a:t>basal metabolic rate.</a:t>
            </a:r>
          </a:p>
          <a:p>
            <a:endParaRPr lang="en-NZ" i="1" dirty="0">
              <a:solidFill>
                <a:schemeClr val="tx2"/>
              </a:solidFill>
            </a:endParaRPr>
          </a:p>
        </p:txBody>
      </p:sp>
    </p:spTree>
    <p:extLst>
      <p:ext uri="{BB962C8B-B14F-4D97-AF65-F5344CB8AC3E}">
        <p14:creationId xmlns:p14="http://schemas.microsoft.com/office/powerpoint/2010/main" val="636108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Responses to cold</a:t>
            </a:r>
            <a:endParaRPr lang="en-NZ" b="1" dirty="0"/>
          </a:p>
        </p:txBody>
      </p:sp>
      <p:sp>
        <p:nvSpPr>
          <p:cNvPr id="3" name="Content Placeholder 2"/>
          <p:cNvSpPr>
            <a:spLocks noGrp="1"/>
          </p:cNvSpPr>
          <p:nvPr>
            <p:ph idx="1"/>
          </p:nvPr>
        </p:nvSpPr>
        <p:spPr>
          <a:xfrm>
            <a:off x="457200" y="1844824"/>
            <a:ext cx="8229600" cy="5013176"/>
          </a:xfrm>
        </p:spPr>
        <p:txBody>
          <a:bodyPr/>
          <a:lstStyle/>
          <a:p>
            <a:r>
              <a:rPr lang="en-NZ" dirty="0" smtClean="0"/>
              <a:t>Responses to </a:t>
            </a:r>
            <a:r>
              <a:rPr lang="en-NZ" i="1" dirty="0" smtClean="0"/>
              <a:t>rapid change </a:t>
            </a:r>
            <a:r>
              <a:rPr lang="en-NZ" dirty="0" smtClean="0"/>
              <a:t>mediated by the </a:t>
            </a:r>
            <a:r>
              <a:rPr lang="en-NZ" u="sng" dirty="0" smtClean="0"/>
              <a:t>nervous system</a:t>
            </a:r>
            <a:r>
              <a:rPr lang="en-NZ" dirty="0" smtClean="0"/>
              <a:t>.</a:t>
            </a:r>
          </a:p>
          <a:p>
            <a:r>
              <a:rPr lang="en-NZ" i="1" dirty="0" smtClean="0"/>
              <a:t>Slower responses </a:t>
            </a:r>
            <a:r>
              <a:rPr lang="en-NZ" dirty="0" smtClean="0"/>
              <a:t>involve metabolic changes and are under </a:t>
            </a:r>
            <a:r>
              <a:rPr lang="en-NZ" u="sng" dirty="0" smtClean="0"/>
              <a:t>endocrine control.</a:t>
            </a:r>
            <a:endParaRPr lang="en-NZ" u="sng" dirty="0"/>
          </a:p>
        </p:txBody>
      </p:sp>
    </p:spTree>
    <p:extLst>
      <p:ext uri="{BB962C8B-B14F-4D97-AF65-F5344CB8AC3E}">
        <p14:creationId xmlns:p14="http://schemas.microsoft.com/office/powerpoint/2010/main" val="145268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42532"/>
            <a:ext cx="5904655" cy="715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85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Neural responses</a:t>
            </a:r>
            <a:endParaRPr lang="en-NZ" b="1" dirty="0"/>
          </a:p>
        </p:txBody>
      </p:sp>
      <p:sp>
        <p:nvSpPr>
          <p:cNvPr id="3" name="Content Placeholder 2"/>
          <p:cNvSpPr>
            <a:spLocks noGrp="1"/>
          </p:cNvSpPr>
          <p:nvPr>
            <p:ph idx="1"/>
          </p:nvPr>
        </p:nvSpPr>
        <p:spPr>
          <a:xfrm>
            <a:off x="457200" y="1600200"/>
            <a:ext cx="8229600" cy="5257800"/>
          </a:xfrm>
        </p:spPr>
        <p:txBody>
          <a:bodyPr>
            <a:normAutofit/>
          </a:bodyPr>
          <a:lstStyle/>
          <a:p>
            <a:r>
              <a:rPr lang="en-NZ" u="sng" dirty="0" smtClean="0"/>
              <a:t>Response to cooling </a:t>
            </a:r>
            <a:r>
              <a:rPr lang="en-NZ" dirty="0" smtClean="0"/>
              <a:t>= increased heat loss and increased heat production.</a:t>
            </a:r>
          </a:p>
          <a:p>
            <a:r>
              <a:rPr lang="en-NZ" dirty="0" smtClean="0"/>
              <a:t>Heat loss reduced by decreased blood flow to the skin and rate it’s conducted through the air.</a:t>
            </a:r>
          </a:p>
          <a:p>
            <a:r>
              <a:rPr lang="en-NZ" dirty="0" err="1" smtClean="0"/>
              <a:t>Thermoreceptors</a:t>
            </a:r>
            <a:r>
              <a:rPr lang="en-NZ" dirty="0" smtClean="0"/>
              <a:t>/hypothalamus detect fall in core body temperature – corrective signals are sent out via sympathetic nerves to effectors in the skin.</a:t>
            </a:r>
            <a:endParaRPr lang="en-NZ" dirty="0"/>
          </a:p>
        </p:txBody>
      </p:sp>
    </p:spTree>
    <p:extLst>
      <p:ext uri="{BB962C8B-B14F-4D97-AF65-F5344CB8AC3E}">
        <p14:creationId xmlns:p14="http://schemas.microsoft.com/office/powerpoint/2010/main" val="77463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57562"/>
            <a:ext cx="6286500" cy="354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2255376" y="3357561"/>
            <a:ext cx="6875353" cy="3489863"/>
          </a:xfrm>
          <a:prstGeom prst="rect">
            <a:avLst/>
          </a:prstGeom>
        </p:spPr>
      </p:pic>
      <p:pic>
        <p:nvPicPr>
          <p:cNvPr id="6" name="Picture 5"/>
          <p:cNvPicPr>
            <a:picLocks noChangeAspect="1"/>
          </p:cNvPicPr>
          <p:nvPr/>
        </p:nvPicPr>
        <p:blipFill>
          <a:blip r:embed="rId4"/>
          <a:stretch>
            <a:fillRect/>
          </a:stretch>
        </p:blipFill>
        <p:spPr>
          <a:xfrm>
            <a:off x="1763688" y="-33340"/>
            <a:ext cx="6000750" cy="3390900"/>
          </a:xfrm>
          <a:prstGeom prst="rect">
            <a:avLst/>
          </a:prstGeom>
        </p:spPr>
      </p:pic>
      <p:sp>
        <p:nvSpPr>
          <p:cNvPr id="7" name="Content Placeholder 6"/>
          <p:cNvSpPr>
            <a:spLocks noGrp="1"/>
          </p:cNvSpPr>
          <p:nvPr>
            <p:ph idx="1"/>
          </p:nvPr>
        </p:nvSpPr>
        <p:spPr/>
        <p:txBody>
          <a:bodyPr/>
          <a:lstStyle/>
          <a:p>
            <a:pPr marL="0" indent="0">
              <a:buNone/>
            </a:pPr>
            <a:endParaRPr lang="en-NZ" dirty="0"/>
          </a:p>
        </p:txBody>
      </p:sp>
    </p:spTree>
    <p:extLst>
      <p:ext uri="{BB962C8B-B14F-4D97-AF65-F5344CB8AC3E}">
        <p14:creationId xmlns:p14="http://schemas.microsoft.com/office/powerpoint/2010/main" val="3857625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Neural responses</a:t>
            </a:r>
            <a:endParaRPr lang="en-NZ" b="1"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NZ" dirty="0" smtClean="0"/>
              <a:t>Sudden cooling - increased frequency of impulses to smooth muscle in arterioles causing vasoconstriction.</a:t>
            </a:r>
          </a:p>
          <a:p>
            <a:r>
              <a:rPr lang="en-NZ" dirty="0" smtClean="0"/>
              <a:t>Erector muscles contract increasing thickness of still air next to the skin.</a:t>
            </a:r>
          </a:p>
          <a:p>
            <a:pPr marL="0" indent="0">
              <a:buNone/>
            </a:pPr>
            <a:r>
              <a:rPr lang="en-US" dirty="0" smtClean="0">
                <a:hlinkClick r:id="rId2"/>
              </a:rPr>
              <a:t>Role of the skin in temperature regulation</a:t>
            </a:r>
            <a:endParaRPr lang="en-NZ" dirty="0" smtClean="0"/>
          </a:p>
          <a:p>
            <a:r>
              <a:rPr lang="en-NZ" dirty="0" smtClean="0"/>
              <a:t>Second response – shivering releases heat, like any muscle contraction.</a:t>
            </a:r>
          </a:p>
          <a:p>
            <a:r>
              <a:rPr lang="en-NZ" dirty="0" smtClean="0"/>
              <a:t>Increased metabolic rate by noradrenaline being released by sympathetic nerve fibres.</a:t>
            </a:r>
            <a:endParaRPr lang="en-NZ" dirty="0"/>
          </a:p>
        </p:txBody>
      </p:sp>
    </p:spTree>
    <p:extLst>
      <p:ext uri="{BB962C8B-B14F-4D97-AF65-F5344CB8AC3E}">
        <p14:creationId xmlns:p14="http://schemas.microsoft.com/office/powerpoint/2010/main" val="165090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Questions to ponder</a:t>
            </a:r>
            <a:endParaRPr lang="en-NZ" b="1" dirty="0"/>
          </a:p>
        </p:txBody>
      </p:sp>
      <p:sp>
        <p:nvSpPr>
          <p:cNvPr id="3" name="Content Placeholder 2"/>
          <p:cNvSpPr>
            <a:spLocks noGrp="1"/>
          </p:cNvSpPr>
          <p:nvPr>
            <p:ph idx="1"/>
          </p:nvPr>
        </p:nvSpPr>
        <p:spPr>
          <a:xfrm>
            <a:off x="457200" y="1916832"/>
            <a:ext cx="8229600" cy="4896544"/>
          </a:xfrm>
        </p:spPr>
        <p:txBody>
          <a:bodyPr/>
          <a:lstStyle/>
          <a:p>
            <a:r>
              <a:rPr lang="en-US" dirty="0"/>
              <a:t>1) How do we generate heat?</a:t>
            </a:r>
          </a:p>
          <a:p>
            <a:r>
              <a:rPr lang="en-US" dirty="0"/>
              <a:t>2) Why is it necessary to lose heat?</a:t>
            </a:r>
          </a:p>
          <a:p>
            <a:r>
              <a:rPr lang="en-US" dirty="0"/>
              <a:t>3) How can environmental conditions affect our ability to </a:t>
            </a:r>
            <a:r>
              <a:rPr lang="en-US" dirty="0" err="1"/>
              <a:t>thermoregulate</a:t>
            </a:r>
            <a:r>
              <a:rPr lang="en-US" dirty="0" smtClean="0"/>
              <a:t>?</a:t>
            </a:r>
          </a:p>
          <a:p>
            <a:endParaRPr lang="en-US" dirty="0"/>
          </a:p>
          <a:p>
            <a:r>
              <a:rPr lang="en-NZ" dirty="0" smtClean="0">
                <a:hlinkClick r:id="rId2"/>
              </a:rPr>
              <a:t>Temperature homeostasis</a:t>
            </a:r>
            <a:endParaRPr lang="en-NZ" dirty="0"/>
          </a:p>
        </p:txBody>
      </p:sp>
    </p:spTree>
    <p:extLst>
      <p:ext uri="{BB962C8B-B14F-4D97-AF65-F5344CB8AC3E}">
        <p14:creationId xmlns:p14="http://schemas.microsoft.com/office/powerpoint/2010/main" val="3904549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Vasoconstriction and Vasodilation</a:t>
            </a:r>
            <a:endParaRPr lang="en-NZ" b="1" dirty="0"/>
          </a:p>
        </p:txBody>
      </p:sp>
      <p:sp>
        <p:nvSpPr>
          <p:cNvPr id="3" name="Content Placeholder 2"/>
          <p:cNvSpPr>
            <a:spLocks noGrp="1"/>
          </p:cNvSpPr>
          <p:nvPr>
            <p:ph idx="1"/>
          </p:nvPr>
        </p:nvSpPr>
        <p:spPr/>
        <p:txBody>
          <a:bodyPr/>
          <a:lstStyle/>
          <a:p>
            <a:r>
              <a:rPr lang="en-US" dirty="0"/>
              <a:t>Vasodilation is the widening of blood </a:t>
            </a:r>
            <a:r>
              <a:rPr lang="en-US" dirty="0" smtClean="0"/>
              <a:t>vessels.</a:t>
            </a:r>
          </a:p>
          <a:p>
            <a:r>
              <a:rPr lang="en-US" dirty="0" smtClean="0"/>
              <a:t>It </a:t>
            </a:r>
            <a:r>
              <a:rPr lang="en-US" dirty="0"/>
              <a:t>results from relaxation of smooth muscle cells within the vessel walls, in particular in the large veins, large arteries, and smaller arterioles. The process is the opposite of vasoconstriction, which is the narrowing of blood vessels.</a:t>
            </a:r>
            <a:endParaRPr lang="en-NZ" dirty="0"/>
          </a:p>
        </p:txBody>
      </p:sp>
    </p:spTree>
    <p:extLst>
      <p:ext uri="{BB962C8B-B14F-4D97-AF65-F5344CB8AC3E}">
        <p14:creationId xmlns:p14="http://schemas.microsoft.com/office/powerpoint/2010/main" val="195096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40305" y="1268760"/>
            <a:ext cx="9184305" cy="5166172"/>
          </a:xfrm>
          <a:prstGeom prst="rect">
            <a:avLst/>
          </a:prstGeom>
        </p:spPr>
      </p:pic>
    </p:spTree>
    <p:extLst>
      <p:ext uri="{BB962C8B-B14F-4D97-AF65-F5344CB8AC3E}">
        <p14:creationId xmlns:p14="http://schemas.microsoft.com/office/powerpoint/2010/main" val="1879848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Hormonal receptors</a:t>
            </a:r>
            <a:endParaRPr lang="en-NZ" b="1" dirty="0"/>
          </a:p>
        </p:txBody>
      </p:sp>
      <p:sp>
        <p:nvSpPr>
          <p:cNvPr id="3" name="Content Placeholder 2"/>
          <p:cNvSpPr>
            <a:spLocks noGrp="1"/>
          </p:cNvSpPr>
          <p:nvPr>
            <p:ph idx="1"/>
          </p:nvPr>
        </p:nvSpPr>
        <p:spPr>
          <a:xfrm>
            <a:off x="467544" y="1788840"/>
            <a:ext cx="8229600" cy="5069160"/>
          </a:xfrm>
        </p:spPr>
        <p:txBody>
          <a:bodyPr>
            <a:normAutofit fontScale="85000" lnSpcReduction="10000"/>
          </a:bodyPr>
          <a:lstStyle/>
          <a:p>
            <a:r>
              <a:rPr lang="en-NZ" dirty="0" smtClean="0"/>
              <a:t>Long-term heat loss.</a:t>
            </a:r>
          </a:p>
          <a:p>
            <a:r>
              <a:rPr lang="en-NZ" dirty="0" smtClean="0"/>
              <a:t>Most important hormones – adrenaline and </a:t>
            </a:r>
            <a:r>
              <a:rPr lang="en-NZ" dirty="0" err="1" smtClean="0"/>
              <a:t>thyroxine</a:t>
            </a:r>
            <a:r>
              <a:rPr lang="en-NZ" dirty="0" smtClean="0"/>
              <a:t>.</a:t>
            </a:r>
          </a:p>
          <a:p>
            <a:r>
              <a:rPr lang="en-NZ" dirty="0" smtClean="0"/>
              <a:t>Adrenaline – short-term changes in temperature.</a:t>
            </a:r>
          </a:p>
          <a:p>
            <a:r>
              <a:rPr lang="en-NZ" dirty="0" err="1" smtClean="0"/>
              <a:t>Thyroxine</a:t>
            </a:r>
            <a:r>
              <a:rPr lang="en-NZ" dirty="0" smtClean="0"/>
              <a:t> – long-term changes. Effects are delayed and prolonged.</a:t>
            </a:r>
          </a:p>
          <a:p>
            <a:r>
              <a:rPr lang="en-NZ" dirty="0" smtClean="0"/>
              <a:t>Hypothalamus stimulates release of TRH (</a:t>
            </a:r>
            <a:r>
              <a:rPr lang="en-NZ" dirty="0" err="1" smtClean="0"/>
              <a:t>thyrotropin</a:t>
            </a:r>
            <a:r>
              <a:rPr lang="en-NZ" dirty="0" smtClean="0"/>
              <a:t> releasing hormone). This stimulates anterior pituitary to increase output of thyrotropin or TSH (thyroid stimulating hormone).</a:t>
            </a:r>
          </a:p>
          <a:p>
            <a:r>
              <a:rPr lang="en-NZ" dirty="0" err="1" smtClean="0"/>
              <a:t>Thyroxine</a:t>
            </a:r>
            <a:r>
              <a:rPr lang="en-NZ" dirty="0" smtClean="0"/>
              <a:t> secretion rises increasing basal metabolic rate.</a:t>
            </a:r>
            <a:endParaRPr lang="en-NZ" dirty="0"/>
          </a:p>
        </p:txBody>
      </p:sp>
    </p:spTree>
    <p:extLst>
      <p:ext uri="{BB962C8B-B14F-4D97-AF65-F5344CB8AC3E}">
        <p14:creationId xmlns:p14="http://schemas.microsoft.com/office/powerpoint/2010/main" val="188045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9819"/>
            <a:ext cx="6192688" cy="718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517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Costs/benefits from </a:t>
            </a:r>
            <a:r>
              <a:rPr lang="en-NZ" b="1" dirty="0" err="1" smtClean="0"/>
              <a:t>endothermy</a:t>
            </a:r>
            <a:endParaRPr lang="en-NZ" b="1" dirty="0"/>
          </a:p>
        </p:txBody>
      </p:sp>
      <p:sp>
        <p:nvSpPr>
          <p:cNvPr id="3" name="Content Placeholder 2"/>
          <p:cNvSpPr>
            <a:spLocks noGrp="1"/>
          </p:cNvSpPr>
          <p:nvPr>
            <p:ph idx="1"/>
          </p:nvPr>
        </p:nvSpPr>
        <p:spPr>
          <a:xfrm>
            <a:off x="457200" y="1600200"/>
            <a:ext cx="8229600" cy="5141168"/>
          </a:xfrm>
        </p:spPr>
        <p:txBody>
          <a:bodyPr/>
          <a:lstStyle/>
          <a:p>
            <a:r>
              <a:rPr lang="en-NZ" dirty="0" smtClean="0"/>
              <a:t>Can be active in a wide range of environments.</a:t>
            </a:r>
          </a:p>
          <a:p>
            <a:r>
              <a:rPr lang="en-NZ" dirty="0" smtClean="0"/>
              <a:t>Uses lots of energy.</a:t>
            </a:r>
          </a:p>
          <a:p>
            <a:r>
              <a:rPr lang="en-NZ" dirty="0" smtClean="0"/>
              <a:t>Lo</a:t>
            </a:r>
            <a:r>
              <a:rPr lang="en-NZ" dirty="0" smtClean="0"/>
              <a:t>ss </a:t>
            </a:r>
            <a:r>
              <a:rPr lang="en-NZ" dirty="0" smtClean="0"/>
              <a:t>of water (diet rich in protein due to need of energy, sweating).</a:t>
            </a:r>
            <a:endParaRPr lang="en-NZ" dirty="0"/>
          </a:p>
        </p:txBody>
      </p:sp>
    </p:spTree>
    <p:extLst>
      <p:ext uri="{BB962C8B-B14F-4D97-AF65-F5344CB8AC3E}">
        <p14:creationId xmlns:p14="http://schemas.microsoft.com/office/powerpoint/2010/main" val="210421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Autofit/>
          </a:bodyPr>
          <a:lstStyle/>
          <a:p>
            <a:pPr algn="l"/>
            <a:r>
              <a:rPr lang="en-US" sz="2400" dirty="0"/>
              <a:t>It is important to remember that our bodies have </a:t>
            </a:r>
            <a:r>
              <a:rPr lang="en-US" sz="2400" b="1" i="1" dirty="0"/>
              <a:t>evolved</a:t>
            </a:r>
            <a:r>
              <a:rPr lang="en-US" sz="2400" dirty="0"/>
              <a:t> in relation to the normal fluctuation of environmental conditions and temperatures experienced by our ancestors.   Brief changes to </a:t>
            </a:r>
            <a:r>
              <a:rPr lang="en-US" sz="2400" b="1" i="1" dirty="0"/>
              <a:t>internal metabolic rate and/or external environmental conditions</a:t>
            </a:r>
            <a:r>
              <a:rPr lang="en-US" sz="2400" dirty="0"/>
              <a:t> rely on a </a:t>
            </a:r>
            <a:r>
              <a:rPr lang="en-US" sz="2400" b="1" i="1" dirty="0"/>
              <a:t>constant negative feedback loop </a:t>
            </a:r>
            <a:r>
              <a:rPr lang="en-US" sz="2400" dirty="0"/>
              <a:t>to make minor </a:t>
            </a:r>
            <a:r>
              <a:rPr lang="en-US" sz="2400" b="1" i="1" dirty="0"/>
              <a:t>adjustments to heat production and heat dissipation </a:t>
            </a:r>
            <a:r>
              <a:rPr lang="en-US" sz="2400" dirty="0"/>
              <a:t>(loss).</a:t>
            </a:r>
            <a:endParaRPr lang="en-NZ" sz="2400" dirty="0"/>
          </a:p>
        </p:txBody>
      </p:sp>
      <p:pic>
        <p:nvPicPr>
          <p:cNvPr id="4" name="Content Placeholder 3"/>
          <p:cNvPicPr>
            <a:picLocks noGrp="1" noChangeAspect="1"/>
          </p:cNvPicPr>
          <p:nvPr>
            <p:ph idx="1"/>
          </p:nvPr>
        </p:nvPicPr>
        <p:blipFill rotWithShape="1">
          <a:blip r:embed="rId2"/>
          <a:srcRect l="9081" t="6442" r="7508" b="6879"/>
          <a:stretch/>
        </p:blipFill>
        <p:spPr>
          <a:xfrm>
            <a:off x="1547664" y="2204864"/>
            <a:ext cx="5688633" cy="4536504"/>
          </a:xfrm>
          <a:prstGeom prst="rect">
            <a:avLst/>
          </a:prstGeom>
        </p:spPr>
      </p:pic>
    </p:spTree>
    <p:extLst>
      <p:ext uri="{BB962C8B-B14F-4D97-AF65-F5344CB8AC3E}">
        <p14:creationId xmlns:p14="http://schemas.microsoft.com/office/powerpoint/2010/main" val="120388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Endotherm body temperature</a:t>
            </a:r>
            <a:endParaRPr lang="en-NZ" b="1" dirty="0"/>
          </a:p>
        </p:txBody>
      </p:sp>
      <p:sp>
        <p:nvSpPr>
          <p:cNvPr id="3" name="Content Placeholder 2"/>
          <p:cNvSpPr>
            <a:spLocks noGrp="1"/>
          </p:cNvSpPr>
          <p:nvPr>
            <p:ph idx="1"/>
          </p:nvPr>
        </p:nvSpPr>
        <p:spPr>
          <a:xfrm>
            <a:off x="457200" y="1600200"/>
            <a:ext cx="8229600" cy="5257800"/>
          </a:xfrm>
        </p:spPr>
        <p:txBody>
          <a:bodyPr/>
          <a:lstStyle/>
          <a:p>
            <a:r>
              <a:rPr lang="en-NZ" dirty="0" smtClean="0"/>
              <a:t>On average, the normal body temperature for humans is </a:t>
            </a:r>
            <a:r>
              <a:rPr lang="en-NZ" dirty="0"/>
              <a:t>around 37⁰</a:t>
            </a:r>
            <a:r>
              <a:rPr lang="en-NZ" dirty="0" smtClean="0"/>
              <a:t>C </a:t>
            </a:r>
          </a:p>
          <a:p>
            <a:r>
              <a:rPr lang="en-NZ" dirty="0" smtClean="0"/>
              <a:t>Healthy humans: AM 35.8 ⁰C</a:t>
            </a:r>
            <a:r>
              <a:rPr lang="en-NZ" dirty="0"/>
              <a:t>	</a:t>
            </a:r>
            <a:r>
              <a:rPr lang="en-NZ" dirty="0" smtClean="0"/>
              <a:t>		      			      PM 37.3 ⁰C</a:t>
            </a:r>
          </a:p>
          <a:p>
            <a:r>
              <a:rPr lang="en-NZ" dirty="0" smtClean="0"/>
              <a:t>Varies with level of activity. Can rise to 40⁰C</a:t>
            </a:r>
          </a:p>
          <a:p>
            <a:r>
              <a:rPr lang="en-NZ" dirty="0" smtClean="0"/>
              <a:t>Menstruation increases body temperature</a:t>
            </a:r>
          </a:p>
          <a:p>
            <a:pPr marL="0" indent="0">
              <a:buNone/>
            </a:pPr>
            <a:r>
              <a:rPr lang="en-NZ" dirty="0"/>
              <a:t> </a:t>
            </a:r>
            <a:r>
              <a:rPr lang="en-NZ" dirty="0" smtClean="0"/>
              <a:t>   0.3⁰C</a:t>
            </a:r>
          </a:p>
          <a:p>
            <a:r>
              <a:rPr lang="en-NZ" dirty="0" smtClean="0"/>
              <a:t>Varies from one part of the body to another (esp. the outer ‘shell’ and the limbs).</a:t>
            </a:r>
          </a:p>
          <a:p>
            <a:endParaRPr lang="en-NZ" dirty="0"/>
          </a:p>
        </p:txBody>
      </p:sp>
    </p:spTree>
    <p:extLst>
      <p:ext uri="{BB962C8B-B14F-4D97-AF65-F5344CB8AC3E}">
        <p14:creationId xmlns:p14="http://schemas.microsoft.com/office/powerpoint/2010/main" val="2468362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1026" name="Picture 2" descr="Pictur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527"/>
          <a:stretch/>
        </p:blipFill>
        <p:spPr bwMode="auto">
          <a:xfrm>
            <a:off x="1115616" y="0"/>
            <a:ext cx="7200800" cy="725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82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From the graphic below, one can see the </a:t>
            </a:r>
            <a:r>
              <a:rPr lang="en-US" sz="2000" b="1" i="1" dirty="0"/>
              <a:t>narrow tolerance range for internal temperature fluctuations</a:t>
            </a:r>
            <a:r>
              <a:rPr lang="en-US" sz="2000" dirty="0"/>
              <a:t> and the </a:t>
            </a:r>
            <a:r>
              <a:rPr lang="en-US" sz="2000" b="1" i="1" dirty="0"/>
              <a:t>responses that are initiated in an effort to restore homeostasis</a:t>
            </a:r>
            <a:r>
              <a:rPr lang="en-US" sz="2000" dirty="0"/>
              <a:t>. Under extreme conditions, the limitations of our system may be tested.</a:t>
            </a:r>
            <a:endParaRPr lang="en-NZ" sz="2000" dirty="0"/>
          </a:p>
        </p:txBody>
      </p:sp>
      <p:pic>
        <p:nvPicPr>
          <p:cNvPr id="4" name="Content Placeholder 3"/>
          <p:cNvPicPr>
            <a:picLocks noGrp="1" noChangeAspect="1"/>
          </p:cNvPicPr>
          <p:nvPr>
            <p:ph idx="1"/>
          </p:nvPr>
        </p:nvPicPr>
        <p:blipFill>
          <a:blip r:embed="rId2"/>
          <a:stretch>
            <a:fillRect/>
          </a:stretch>
        </p:blipFill>
        <p:spPr>
          <a:xfrm>
            <a:off x="457200" y="1792923"/>
            <a:ext cx="8229600" cy="4140517"/>
          </a:xfrm>
          <a:prstGeom prst="rect">
            <a:avLst/>
          </a:prstGeom>
        </p:spPr>
      </p:pic>
    </p:spTree>
    <p:extLst>
      <p:ext uri="{BB962C8B-B14F-4D97-AF65-F5344CB8AC3E}">
        <p14:creationId xmlns:p14="http://schemas.microsoft.com/office/powerpoint/2010/main" val="364334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Why do we die if it’s cold?</a:t>
            </a:r>
            <a:endParaRPr lang="en-NZ" b="1" dirty="0"/>
          </a:p>
        </p:txBody>
      </p:sp>
      <p:sp>
        <p:nvSpPr>
          <p:cNvPr id="3" name="Content Placeholder 2"/>
          <p:cNvSpPr>
            <a:spLocks noGrp="1"/>
          </p:cNvSpPr>
          <p:nvPr>
            <p:ph idx="1"/>
          </p:nvPr>
        </p:nvSpPr>
        <p:spPr>
          <a:xfrm>
            <a:off x="457200" y="1600200"/>
            <a:ext cx="8229600" cy="5141168"/>
          </a:xfrm>
        </p:spPr>
        <p:txBody>
          <a:bodyPr/>
          <a:lstStyle/>
          <a:p>
            <a:r>
              <a:rPr lang="en-NZ" dirty="0" smtClean="0"/>
              <a:t>Enzymes are temperature sensitive.</a:t>
            </a:r>
          </a:p>
          <a:p>
            <a:r>
              <a:rPr lang="en-NZ" dirty="0" smtClean="0"/>
              <a:t>Proteins only function in a fluid lipid bilayer – too cold and it freezes.</a:t>
            </a:r>
          </a:p>
          <a:p>
            <a:r>
              <a:rPr lang="en-NZ" dirty="0" smtClean="0"/>
              <a:t>Hydrogen bonds holding the two strands of DNA together break, becoming single-stranded.</a:t>
            </a:r>
          </a:p>
          <a:p>
            <a:pPr marL="0" indent="0">
              <a:buNone/>
            </a:pPr>
            <a:r>
              <a:rPr lang="en-NZ" dirty="0" smtClean="0">
                <a:hlinkClick r:id="rId2"/>
              </a:rPr>
              <a:t>Thermoregulation</a:t>
            </a:r>
            <a:endParaRPr lang="en-NZ" dirty="0" smtClean="0"/>
          </a:p>
          <a:p>
            <a:endParaRPr lang="en-NZ" dirty="0"/>
          </a:p>
        </p:txBody>
      </p:sp>
    </p:spTree>
    <p:extLst>
      <p:ext uri="{BB962C8B-B14F-4D97-AF65-F5344CB8AC3E}">
        <p14:creationId xmlns:p14="http://schemas.microsoft.com/office/powerpoint/2010/main" val="188401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Balance</a:t>
            </a:r>
            <a:endParaRPr lang="en-NZ" b="1"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NZ" dirty="0" smtClean="0"/>
              <a:t>Incomings (heat gain) and outgoings (heat lost) must be in balance.</a:t>
            </a:r>
          </a:p>
          <a:p>
            <a:r>
              <a:rPr lang="en-NZ" dirty="0" smtClean="0"/>
              <a:t>Fall in body temperature leads to a corrective decrease in heat loss and an increase in heat production (prolonged cold).</a:t>
            </a:r>
          </a:p>
          <a:p>
            <a:r>
              <a:rPr lang="en-NZ" dirty="0" smtClean="0"/>
              <a:t>Control of body temperature involves a </a:t>
            </a:r>
            <a:r>
              <a:rPr lang="en-NZ" i="1" dirty="0" smtClean="0">
                <a:solidFill>
                  <a:schemeClr val="tx2"/>
                </a:solidFill>
              </a:rPr>
              <a:t>thermostat </a:t>
            </a:r>
            <a:r>
              <a:rPr lang="en-NZ" dirty="0" smtClean="0"/>
              <a:t>located in the hypothalamus.</a:t>
            </a:r>
          </a:p>
          <a:p>
            <a:r>
              <a:rPr lang="en-NZ" dirty="0" smtClean="0"/>
              <a:t>Changes are detected by </a:t>
            </a:r>
            <a:r>
              <a:rPr lang="en-NZ" dirty="0" err="1" smtClean="0"/>
              <a:t>thermoreceptors</a:t>
            </a:r>
            <a:r>
              <a:rPr lang="en-NZ" dirty="0" smtClean="0"/>
              <a:t>.</a:t>
            </a:r>
          </a:p>
          <a:p>
            <a:r>
              <a:rPr lang="en-NZ" dirty="0" smtClean="0"/>
              <a:t>Effectors receive information from the hypothalamus.</a:t>
            </a:r>
            <a:endParaRPr lang="en-NZ" dirty="0"/>
          </a:p>
        </p:txBody>
      </p:sp>
    </p:spTree>
    <p:extLst>
      <p:ext uri="{BB962C8B-B14F-4D97-AF65-F5344CB8AC3E}">
        <p14:creationId xmlns:p14="http://schemas.microsoft.com/office/powerpoint/2010/main" val="2478136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8882</TotalTime>
  <Words>1167</Words>
  <Application>Microsoft Office PowerPoint</Application>
  <PresentationFormat>On-screen Show (4:3)</PresentationFormat>
  <Paragraphs>126</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Thermoregulation</vt:lpstr>
      <vt:lpstr>Terminology</vt:lpstr>
      <vt:lpstr>Questions to ponder</vt:lpstr>
      <vt:lpstr>It is important to remember that our bodies have evolved in relation to the normal fluctuation of environmental conditions and temperatures experienced by our ancestors.   Brief changes to internal metabolic rate and/or external environmental conditions rely on a constant negative feedback loop to make minor adjustments to heat production and heat dissipation (loss).</vt:lpstr>
      <vt:lpstr>Endotherm body temperature</vt:lpstr>
      <vt:lpstr>PowerPoint Presentation</vt:lpstr>
      <vt:lpstr>From the graphic below, one can see the narrow tolerance range for internal temperature fluctuations and the responses that are initiated in an effort to restore homeostasis. Under extreme conditions, the limitations of our system may be tested.</vt:lpstr>
      <vt:lpstr>Why do we die if it’s cold?</vt:lpstr>
      <vt:lpstr>Balance</vt:lpstr>
      <vt:lpstr>Control</vt:lpstr>
      <vt:lpstr>Heat loss and skin</vt:lpstr>
      <vt:lpstr>PowerPoint Presentation</vt:lpstr>
      <vt:lpstr>Radiation</vt:lpstr>
      <vt:lpstr>Conduction</vt:lpstr>
      <vt:lpstr>Evaporation</vt:lpstr>
      <vt:lpstr>Convection</vt:lpstr>
      <vt:lpstr>PowerPoint Presentation</vt:lpstr>
      <vt:lpstr>The Skin</vt:lpstr>
      <vt:lpstr>The outer epidermis</vt:lpstr>
      <vt:lpstr>PowerPoint Presentation</vt:lpstr>
      <vt:lpstr>PowerPoint Presentation</vt:lpstr>
      <vt:lpstr>The inner dermis</vt:lpstr>
      <vt:lpstr>PowerPoint Presentation</vt:lpstr>
      <vt:lpstr>Heat production (thermogenesis)</vt:lpstr>
      <vt:lpstr>Responses to cold</vt:lpstr>
      <vt:lpstr>PowerPoint Presentation</vt:lpstr>
      <vt:lpstr>Neural responses</vt:lpstr>
      <vt:lpstr>PowerPoint Presentation</vt:lpstr>
      <vt:lpstr>Neural responses</vt:lpstr>
      <vt:lpstr>Vasoconstriction and Vasodilation</vt:lpstr>
      <vt:lpstr>PowerPoint Presentation</vt:lpstr>
      <vt:lpstr>Hormonal receptors</vt:lpstr>
      <vt:lpstr>PowerPoint Presentation</vt:lpstr>
      <vt:lpstr>Costs/benefits from endothermy</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Thermoregulation</dc:title>
  <dc:creator>Nicky Voss</dc:creator>
  <cp:lastModifiedBy>Nicky Voss</cp:lastModifiedBy>
  <cp:revision>36</cp:revision>
  <cp:lastPrinted>2018-04-30T23:34:33Z</cp:lastPrinted>
  <dcterms:created xsi:type="dcterms:W3CDTF">2017-02-19T03:17:21Z</dcterms:created>
  <dcterms:modified xsi:type="dcterms:W3CDTF">2020-05-11T02:46:41Z</dcterms:modified>
</cp:coreProperties>
</file>